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220" r:id="rId1"/>
  </p:sldMasterIdLst>
  <p:notesMasterIdLst>
    <p:notesMasterId r:id="rId42"/>
  </p:notesMasterIdLst>
  <p:handoutMasterIdLst>
    <p:handoutMasterId r:id="rId43"/>
  </p:handoutMasterIdLst>
  <p:sldIdLst>
    <p:sldId id="379" r:id="rId2"/>
    <p:sldId id="1104" r:id="rId3"/>
    <p:sldId id="1118" r:id="rId4"/>
    <p:sldId id="1117" r:id="rId5"/>
    <p:sldId id="1119" r:id="rId6"/>
    <p:sldId id="1120" r:id="rId7"/>
    <p:sldId id="1121" r:id="rId8"/>
    <p:sldId id="1123" r:id="rId9"/>
    <p:sldId id="1126" r:id="rId10"/>
    <p:sldId id="1125" r:id="rId11"/>
    <p:sldId id="1127" r:id="rId12"/>
    <p:sldId id="1108" r:id="rId13"/>
    <p:sldId id="1135" r:id="rId14"/>
    <p:sldId id="1136" r:id="rId15"/>
    <p:sldId id="1137" r:id="rId16"/>
    <p:sldId id="1138" r:id="rId17"/>
    <p:sldId id="1106" r:id="rId18"/>
    <p:sldId id="1129" r:id="rId19"/>
    <p:sldId id="1130" r:id="rId20"/>
    <p:sldId id="1131" r:id="rId21"/>
    <p:sldId id="1132" r:id="rId22"/>
    <p:sldId id="1134" r:id="rId23"/>
    <p:sldId id="1112" r:id="rId24"/>
    <p:sldId id="1109" r:id="rId25"/>
    <p:sldId id="1110" r:id="rId26"/>
    <p:sldId id="1111" r:id="rId27"/>
    <p:sldId id="1113" r:id="rId28"/>
    <p:sldId id="1114" r:id="rId29"/>
    <p:sldId id="1115" r:id="rId30"/>
    <p:sldId id="1133" r:id="rId31"/>
    <p:sldId id="1139" r:id="rId32"/>
    <p:sldId id="1141" r:id="rId33"/>
    <p:sldId id="1140" r:id="rId34"/>
    <p:sldId id="1142" r:id="rId35"/>
    <p:sldId id="1146" r:id="rId36"/>
    <p:sldId id="1147" r:id="rId37"/>
    <p:sldId id="1148" r:id="rId38"/>
    <p:sldId id="1151" r:id="rId39"/>
    <p:sldId id="1150" r:id="rId40"/>
    <p:sldId id="1078" r:id="rId41"/>
  </p:sldIdLst>
  <p:sldSz cx="9144000" cy="6858000" type="screen4x3"/>
  <p:notesSz cx="6858000" cy="9947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50B"/>
    <a:srgbClr val="000000"/>
    <a:srgbClr val="DFC9EF"/>
    <a:srgbClr val="ABDBFF"/>
    <a:srgbClr val="E1EAFF"/>
    <a:srgbClr val="C5D7FF"/>
    <a:srgbClr val="FF99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2" autoAdjust="0"/>
    <p:restoredTop sz="79186" autoAdjust="0"/>
  </p:normalViewPr>
  <p:slideViewPr>
    <p:cSldViewPr snapToGrid="0">
      <p:cViewPr>
        <p:scale>
          <a:sx n="87" d="100"/>
          <a:sy n="87" d="100"/>
        </p:scale>
        <p:origin x="15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6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2850" y="114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004" cy="49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9" tIns="48011" rIns="96019" bIns="48011" numCol="1" anchor="t" anchorCtr="0" compatLnSpc="1">
            <a:prstTxWarp prst="textNoShape">
              <a:avLst/>
            </a:prstTxWarp>
          </a:bodyPr>
          <a:lstStyle>
            <a:lvl1pPr defTabSz="960316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463" y="0"/>
            <a:ext cx="2972004" cy="49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9" tIns="48011" rIns="96019" bIns="48011" numCol="1" anchor="t" anchorCtr="0" compatLnSpc="1">
            <a:prstTxWarp prst="textNoShape">
              <a:avLst/>
            </a:prstTxWarp>
          </a:bodyPr>
          <a:lstStyle>
            <a:lvl1pPr algn="r" defTabSz="960316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8908"/>
            <a:ext cx="2972004" cy="49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9" tIns="48011" rIns="96019" bIns="48011" numCol="1" anchor="b" anchorCtr="0" compatLnSpc="1">
            <a:prstTxWarp prst="textNoShape">
              <a:avLst/>
            </a:prstTxWarp>
          </a:bodyPr>
          <a:lstStyle>
            <a:lvl1pPr defTabSz="960316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463" y="9448908"/>
            <a:ext cx="2972004" cy="49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9" tIns="48011" rIns="96019" bIns="48011" numCol="1" anchor="b" anchorCtr="0" compatLnSpc="1">
            <a:prstTxWarp prst="textNoShape">
              <a:avLst/>
            </a:prstTxWarp>
          </a:bodyPr>
          <a:lstStyle>
            <a:lvl1pPr algn="r" defTabSz="958848" eaLnBrk="1" hangingPunct="1">
              <a:defRPr sz="1300"/>
            </a:lvl1pPr>
          </a:lstStyle>
          <a:p>
            <a:fld id="{126D8C4E-40E4-4A29-BA01-AD155CDDA9A9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40920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004" cy="49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9" tIns="48011" rIns="96019" bIns="48011" numCol="1" anchor="t" anchorCtr="0" compatLnSpc="1">
            <a:prstTxWarp prst="textNoShape">
              <a:avLst/>
            </a:prstTxWarp>
          </a:bodyPr>
          <a:lstStyle>
            <a:lvl1pPr defTabSz="960316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463" y="0"/>
            <a:ext cx="2972004" cy="49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9" tIns="48011" rIns="96019" bIns="48011" numCol="1" anchor="t" anchorCtr="0" compatLnSpc="1">
            <a:prstTxWarp prst="textNoShape">
              <a:avLst/>
            </a:prstTxWarp>
          </a:bodyPr>
          <a:lstStyle>
            <a:lvl1pPr algn="r" defTabSz="960316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7713"/>
            <a:ext cx="4972050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494" y="4724454"/>
            <a:ext cx="5487013" cy="447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9" tIns="48011" rIns="96019" bIns="480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/>
              <a:t>Click to edit Master text styles</a:t>
            </a:r>
          </a:p>
          <a:p>
            <a:pPr lvl="1"/>
            <a:r>
              <a:rPr lang="hr-HR" noProof="0"/>
              <a:t>Second level</a:t>
            </a:r>
          </a:p>
          <a:p>
            <a:pPr lvl="2"/>
            <a:r>
              <a:rPr lang="hr-HR" noProof="0"/>
              <a:t>Third level</a:t>
            </a:r>
          </a:p>
          <a:p>
            <a:pPr lvl="3"/>
            <a:r>
              <a:rPr lang="hr-HR" noProof="0"/>
              <a:t>Fourth level</a:t>
            </a:r>
          </a:p>
          <a:p>
            <a:pPr lvl="4"/>
            <a:r>
              <a:rPr lang="hr-HR" noProof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8908"/>
            <a:ext cx="2972004" cy="49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9" tIns="48011" rIns="96019" bIns="48011" numCol="1" anchor="b" anchorCtr="0" compatLnSpc="1">
            <a:prstTxWarp prst="textNoShape">
              <a:avLst/>
            </a:prstTxWarp>
          </a:bodyPr>
          <a:lstStyle>
            <a:lvl1pPr defTabSz="960316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463" y="9448908"/>
            <a:ext cx="2972004" cy="49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9" tIns="48011" rIns="96019" bIns="48011" numCol="1" anchor="b" anchorCtr="0" compatLnSpc="1">
            <a:prstTxWarp prst="textNoShape">
              <a:avLst/>
            </a:prstTxWarp>
          </a:bodyPr>
          <a:lstStyle>
            <a:lvl1pPr algn="r" defTabSz="958848" eaLnBrk="1" hangingPunct="1">
              <a:defRPr sz="1300"/>
            </a:lvl1pPr>
          </a:lstStyle>
          <a:p>
            <a:fld id="{6D664AA8-B365-4763-9607-BCC060C04241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37805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4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18751" indent="-275496" defTabSz="95884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06600" indent="-220089" defTabSz="95884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49855" indent="-220089" defTabSz="95884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93111" indent="-220089" defTabSz="95884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36366" indent="-220089" defTabSz="95884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79622" indent="-220089" defTabSz="95884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22877" indent="-220089" defTabSz="95884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66132" indent="-220089" defTabSz="95884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023DED57-CF75-4CC4-913F-F6E8A23D1276}" type="slidenum">
              <a:rPr lang="hr-HR" altLang="sr-Latn-RS" sz="1300"/>
              <a:pPr>
                <a:spcBef>
                  <a:spcPct val="0"/>
                </a:spcBef>
              </a:pPr>
              <a:t>1</a:t>
            </a:fld>
            <a:endParaRPr lang="hr-HR" altLang="sr-Latn-RS" sz="13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86511" eaLnBrk="1" hangingPunct="1">
              <a:defRPr/>
            </a:pPr>
            <a:endParaRPr lang="hr-H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19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94453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20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566078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21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8567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22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91867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24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49659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31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876718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35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827105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36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76313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38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48547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39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8056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690335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4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18751" indent="-275496" defTabSz="95884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06600" indent="-220089" defTabSz="95884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49855" indent="-220089" defTabSz="95884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93111" indent="-220089" defTabSz="95884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36366" indent="-220089" defTabSz="95884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79622" indent="-220089" defTabSz="95884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22877" indent="-220089" defTabSz="95884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66132" indent="-220089" defTabSz="95884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023DED57-CF75-4CC4-913F-F6E8A23D1276}" type="slidenum">
              <a:rPr lang="hr-HR" altLang="sr-Latn-RS" sz="1300"/>
              <a:pPr>
                <a:spcBef>
                  <a:spcPct val="0"/>
                </a:spcBef>
              </a:pPr>
              <a:t>40</a:t>
            </a:fld>
            <a:endParaRPr lang="hr-HR" altLang="sr-Latn-RS" sz="13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2955081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73981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10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90426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11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91714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14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581756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15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327518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17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94733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18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71871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64275" y="6492875"/>
            <a:ext cx="2879725" cy="73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0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F5750B"/>
              </a:buClr>
              <a:buFont typeface="Wingdings" panose="05000000000000000000" pitchFamily="2" charset="2"/>
              <a:buChar char="q"/>
              <a:defRPr sz="2200"/>
            </a:lvl1pPr>
            <a:lvl2pPr marL="742950" indent="-285750">
              <a:buClr>
                <a:srgbClr val="F5750B"/>
              </a:buClr>
              <a:buFont typeface="Wingdings" panose="05000000000000000000" pitchFamily="2" charset="2"/>
              <a:buChar char="§"/>
              <a:defRPr sz="2000"/>
            </a:lvl2pPr>
            <a:lvl3pPr>
              <a:buClr>
                <a:srgbClr val="F5750B"/>
              </a:buCl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hr-HR" dirty="0"/>
              <a:t>Gradska četvrt Trešnjevka - sjever: procjena potresnog rizika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26002A5-39F4-4E51-ADD5-55871EE38646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236829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736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268413"/>
            <a:ext cx="4213225" cy="18827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0913" y="1268413"/>
            <a:ext cx="4213225" cy="865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60913" y="2286000"/>
            <a:ext cx="4213225" cy="865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68FB015-18F7-64F4-971D-97C931C1A9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8"/>
            <a:ext cx="9144000" cy="365125"/>
          </a:xfrm>
        </p:spPr>
        <p:txBody>
          <a:bodyPr/>
          <a:lstStyle>
            <a:lvl1pPr algn="ctr">
              <a:defRPr sz="1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hr-HR" dirty="0"/>
              <a:t>Gradska četvrt Trešnjevka - sjever: procjena potresnog rizika</a:t>
            </a:r>
          </a:p>
        </p:txBody>
      </p:sp>
    </p:spTree>
    <p:extLst>
      <p:ext uri="{BB962C8B-B14F-4D97-AF65-F5344CB8AC3E}">
        <p14:creationId xmlns:p14="http://schemas.microsoft.com/office/powerpoint/2010/main" val="1279047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425" y="2387172"/>
            <a:ext cx="8601075" cy="1731229"/>
          </a:xfrm>
        </p:spPr>
        <p:txBody>
          <a:bodyPr/>
          <a:lstStyle>
            <a:lvl1pPr algn="ctr">
              <a:defRPr sz="36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5425" y="237600"/>
            <a:ext cx="8607425" cy="2502000"/>
          </a:xfrm>
        </p:spPr>
        <p:txBody>
          <a:bodyPr/>
          <a:lstStyle>
            <a:lvl1pPr marL="0" indent="0" algn="ctr">
              <a:spcBef>
                <a:spcPct val="0"/>
              </a:spcBef>
              <a:buFont typeface="Wingdings" pitchFamily="2" charset="2"/>
              <a:buNone/>
              <a:defRPr sz="3200" cap="all" baseline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0246566-AD80-F24D-4CBB-6CACFB3A47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8"/>
            <a:ext cx="9144000" cy="365125"/>
          </a:xfrm>
        </p:spPr>
        <p:txBody>
          <a:bodyPr/>
          <a:lstStyle>
            <a:lvl1pPr algn="ctr">
              <a:defRPr sz="1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hr-HR" dirty="0"/>
              <a:t>Gradska četvrt Trešnjevka - sjever: procjena potresnog rizika</a:t>
            </a:r>
          </a:p>
        </p:txBody>
      </p:sp>
    </p:spTree>
    <p:extLst>
      <p:ext uri="{BB962C8B-B14F-4D97-AF65-F5344CB8AC3E}">
        <p14:creationId xmlns:p14="http://schemas.microsoft.com/office/powerpoint/2010/main" val="4046174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7207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0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3175" y="157163"/>
            <a:ext cx="7212013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9388" y="90646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altLang="sr-Latn-RS" dirty="0"/>
          </a:p>
        </p:txBody>
      </p:sp>
      <p:pic>
        <p:nvPicPr>
          <p:cNvPr id="2053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-7938"/>
            <a:ext cx="13112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-1588" y="711200"/>
            <a:ext cx="9144001" cy="714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0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264275" y="6492875"/>
            <a:ext cx="2879725" cy="73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000">
              <a:solidFill>
                <a:prstClr val="white"/>
              </a:solidFill>
            </a:endParaRPr>
          </a:p>
        </p:txBody>
      </p:sp>
      <p:sp>
        <p:nvSpPr>
          <p:cNvPr id="12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>
          <a:xfrm>
            <a:off x="0" y="6548438"/>
            <a:ext cx="91440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 sz="1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hr-HR" dirty="0"/>
              <a:t>Gradska četvrt Trešnjevka - sjever: procjena potresnog rizika</a:t>
            </a:r>
          </a:p>
          <a:p>
            <a:pPr>
              <a:defRPr/>
            </a:pPr>
            <a:endParaRPr lang="hr-HR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48488" y="6543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LM Roman 12" pitchFamily="50" charset="0"/>
              </a:defRPr>
            </a:lvl1pPr>
          </a:lstStyle>
          <a:p>
            <a:fld id="{88E87824-A95E-4C96-AE82-26EF4744888C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9" r:id="rId2"/>
    <p:sldLayoutId id="2147484499" r:id="rId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 cap="all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LM Roman 1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LM Roman 1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LM Roman 1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LM Roman 1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LM Roman 12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LM Roman 12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LM Roman 12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LM Roman 1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5750B"/>
        </a:buClr>
        <a:buSzPct val="80000"/>
        <a:buFont typeface="Wingdings" panose="05000000000000000000" pitchFamily="2" charset="2"/>
        <a:buChar char="q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5750B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rgo.ncsa.illinois.edu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362160" y="1296423"/>
            <a:ext cx="8607425" cy="1055796"/>
          </a:xfrm>
        </p:spPr>
        <p:txBody>
          <a:bodyPr/>
          <a:lstStyle/>
          <a:p>
            <a:pPr eaLnBrk="1" hangingPunct="1">
              <a:defRPr/>
            </a:pPr>
            <a:r>
              <a:rPr lang="hr-HR" sz="3000" b="1" noProof="0" dirty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Gradska </a:t>
            </a:r>
            <a:r>
              <a:rPr lang="hr-HR" sz="3000" b="1" dirty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Č</a:t>
            </a:r>
            <a:r>
              <a:rPr lang="hr-HR" sz="3000" b="1" noProof="0" dirty="0" err="1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etvrt</a:t>
            </a:r>
            <a:r>
              <a:rPr lang="hr-HR" sz="3000" b="1" noProof="0" dirty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Trešnjevka - sjever: procjena potresnog rizika</a:t>
            </a:r>
            <a:endParaRPr lang="hr-HR" altLang="sr-Latn-RS" sz="3000" b="1" cap="none" noProof="0" dirty="0">
              <a:solidFill>
                <a:srgbClr val="F57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434162" y="2849022"/>
            <a:ext cx="8607425" cy="123856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defRPr sz="3200" cap="all" baseline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rgbClr val="16161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r-HR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MARTA ŠAVOR NOVAK, JOSIP ATALIĆ, MARIO UROŠ, MAJA BANIČEK, NIKA RAKAS, IVAN KOSALEC </a:t>
            </a:r>
            <a:endParaRPr lang="en-GB" altLang="sr-Latn-RS" sz="2400" b="1" kern="0" cap="none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lika 3">
            <a:extLst>
              <a:ext uri="{FF2B5EF4-FFF2-40B4-BE49-F238E27FC236}">
                <a16:creationId xmlns:a16="http://schemas.microsoft.com/office/drawing/2014/main" id="{9009A50A-35B6-4403-9A1D-33087A6C6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22" y="4188544"/>
            <a:ext cx="4672368" cy="1077119"/>
          </a:xfrm>
          <a:prstGeom prst="rect">
            <a:avLst/>
          </a:prstGeom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62A30508-EB54-4C1D-A6D0-3B4179D9E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" y="6381750"/>
            <a:ext cx="881237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hr-HR" altLang="sr-Latn-RS" sz="2200" dirty="0"/>
          </a:p>
        </p:txBody>
      </p:sp>
      <p:pic>
        <p:nvPicPr>
          <p:cNvPr id="2" name="Picture 1" descr="A picture containing text, gambling house, room&#10;&#10;Description automatically generated">
            <a:extLst>
              <a:ext uri="{FF2B5EF4-FFF2-40B4-BE49-F238E27FC236}">
                <a16:creationId xmlns:a16="http://schemas.microsoft.com/office/drawing/2014/main" id="{AB0E1FB1-A3B0-71CF-D156-F3F0F5A2A7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012" y="4253756"/>
            <a:ext cx="979171" cy="946695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157163"/>
            <a:ext cx="7925537" cy="431800"/>
          </a:xfrm>
        </p:spPr>
        <p:txBody>
          <a:bodyPr/>
          <a:lstStyle/>
          <a:p>
            <a:r>
              <a:rPr lang="pl-PL" dirty="0"/>
              <a:t>Prijedlog metodologije rizika od potresa</a:t>
            </a:r>
            <a:endParaRPr lang="hr-H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7AEB9E-899E-87F8-1E04-9EA7BDA48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7" y="906463"/>
            <a:ext cx="8818309" cy="5501652"/>
          </a:xfrm>
        </p:spPr>
        <p:txBody>
          <a:bodyPr/>
          <a:lstStyle/>
          <a:p>
            <a:pPr algn="just"/>
            <a:r>
              <a:rPr lang="hr-HR" b="1" dirty="0"/>
              <a:t>Cilj </a:t>
            </a:r>
            <a:r>
              <a:rPr lang="hr-HR" dirty="0"/>
              <a:t>procjene rizika od potresa jest opisati negativne posljedice izazvane potresom i vjerojatnost njihove pojave za određenu razinu potresnog djelovanja</a:t>
            </a:r>
          </a:p>
          <a:p>
            <a:pPr algn="just"/>
            <a:endParaRPr lang="hr-HR" dirty="0"/>
          </a:p>
          <a:p>
            <a:pPr algn="just"/>
            <a:r>
              <a:rPr lang="hr-HR" b="1" dirty="0"/>
              <a:t>Pokazatelji</a:t>
            </a:r>
            <a:r>
              <a:rPr lang="hr-HR" dirty="0"/>
              <a:t> rizika od potresa (negativne posljedice)</a:t>
            </a:r>
          </a:p>
          <a:p>
            <a:pPr lvl="1" algn="just"/>
            <a:r>
              <a:rPr lang="hr-HR" dirty="0"/>
              <a:t>Broj srušenih zgrada</a:t>
            </a:r>
          </a:p>
          <a:p>
            <a:pPr lvl="1" algn="just"/>
            <a:r>
              <a:rPr lang="hr-HR" dirty="0"/>
              <a:t>Žrtve</a:t>
            </a:r>
          </a:p>
          <a:p>
            <a:pPr lvl="1" algn="just"/>
            <a:r>
              <a:rPr lang="hr-HR" dirty="0"/>
              <a:t>Novčani gubici</a:t>
            </a:r>
          </a:p>
          <a:p>
            <a:pPr lvl="1" algn="just"/>
            <a:r>
              <a:rPr lang="hr-HR" dirty="0"/>
              <a:t>…</a:t>
            </a:r>
          </a:p>
          <a:p>
            <a:pPr algn="just"/>
            <a:r>
              <a:rPr lang="hr-HR" b="1" dirty="0"/>
              <a:t>Koraci </a:t>
            </a:r>
            <a:r>
              <a:rPr lang="hr-HR" dirty="0"/>
              <a:t>procjene rizika od potresa</a:t>
            </a:r>
          </a:p>
          <a:p>
            <a:pPr marR="0" lvl="1" algn="just">
              <a:lnSpc>
                <a:spcPct val="115000"/>
              </a:lnSpc>
            </a:pPr>
            <a:r>
              <a:rPr lang="hr-HR" dirty="0"/>
              <a:t>identifikacija rizika</a:t>
            </a:r>
          </a:p>
          <a:p>
            <a:pPr marR="0" lvl="1" algn="just">
              <a:lnSpc>
                <a:spcPct val="115000"/>
              </a:lnSpc>
            </a:pPr>
            <a:r>
              <a:rPr lang="hr-HR" dirty="0"/>
              <a:t>analiza rizika </a:t>
            </a:r>
          </a:p>
          <a:p>
            <a:pPr marR="0" lvl="1" algn="just">
              <a:lnSpc>
                <a:spcPct val="115000"/>
              </a:lnSpc>
            </a:pPr>
            <a:r>
              <a:rPr lang="hr-HR" dirty="0"/>
              <a:t>vrednovanje rizika</a:t>
            </a:r>
          </a:p>
          <a:p>
            <a:pPr marR="0" lvl="1" algn="just">
              <a:lnSpc>
                <a:spcPct val="115000"/>
              </a:lnSpc>
            </a:pPr>
            <a:r>
              <a:rPr lang="hr-HR" dirty="0"/>
              <a:t>odgovor na rizik (u slučaju neprihvatljivosti rizika)</a:t>
            </a:r>
          </a:p>
          <a:p>
            <a:pPr lvl="1" algn="just"/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BE7D-D0E8-FBC3-5115-1B650B106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3411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5750B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750B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5750B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750B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157163"/>
            <a:ext cx="7925537" cy="431800"/>
          </a:xfrm>
        </p:spPr>
        <p:txBody>
          <a:bodyPr/>
          <a:lstStyle/>
          <a:p>
            <a:r>
              <a:rPr lang="pl-PL" dirty="0"/>
              <a:t>Prijedlog metodologije rizika od potresa</a:t>
            </a:r>
            <a:endParaRPr lang="hr-H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7AEB9E-899E-87F8-1E04-9EA7BDA48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7" y="906463"/>
            <a:ext cx="8818309" cy="5501652"/>
          </a:xfrm>
        </p:spPr>
        <p:txBody>
          <a:bodyPr/>
          <a:lstStyle/>
          <a:p>
            <a:pPr algn="just"/>
            <a:r>
              <a:rPr lang="pl-PL" b="1" dirty="0"/>
              <a:t>Prijedlog različitih razina </a:t>
            </a:r>
            <a:r>
              <a:rPr lang="pl-PL" dirty="0"/>
              <a:t>procjena rizika od potresa</a:t>
            </a:r>
            <a:endParaRPr lang="hr-HR" dirty="0"/>
          </a:p>
          <a:p>
            <a:pPr lvl="1" algn="just"/>
            <a:r>
              <a:rPr lang="pt-BR" dirty="0"/>
              <a:t>ovisi o dostupnim podacima o elementima rizika</a:t>
            </a:r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BE7D-D0E8-FBC3-5115-1B650B106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E57EBC-AE4B-2D67-1956-9625D8644D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98" y="1828596"/>
            <a:ext cx="6090603" cy="42621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7C5490-8B3D-43B5-D2C1-3106CB22FBD7}"/>
              </a:ext>
            </a:extLst>
          </p:cNvPr>
          <p:cNvSpPr/>
          <p:nvPr/>
        </p:nvSpPr>
        <p:spPr bwMode="auto">
          <a:xfrm>
            <a:off x="3167482" y="2545691"/>
            <a:ext cx="4449819" cy="1236268"/>
          </a:xfrm>
          <a:prstGeom prst="rect">
            <a:avLst/>
          </a:prstGeom>
          <a:noFill/>
          <a:ln w="76200" cap="flat" cmpd="sng" algn="ctr">
            <a:solidFill>
              <a:srgbClr val="F5750B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lIns="91392" tIns="45696" rIns="91392" bIns="45696" anchor="ctr"/>
          <a:lstStyle/>
          <a:p>
            <a:pPr defTabSz="913916"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20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uvod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BE7D-D0E8-FBC3-5115-1B650B106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6A5504-496B-2E45-E817-BE60DABFB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7" y="906463"/>
            <a:ext cx="8818309" cy="5501652"/>
          </a:xfrm>
        </p:spPr>
        <p:txBody>
          <a:bodyPr/>
          <a:lstStyle/>
          <a:p>
            <a:pPr algn="just"/>
            <a:r>
              <a:rPr lang="hr-HR" dirty="0"/>
              <a:t>Gradska četvrt Trešnjevka – sjever</a:t>
            </a:r>
          </a:p>
          <a:p>
            <a:pPr lvl="1" algn="just"/>
            <a:r>
              <a:rPr lang="hr-HR" dirty="0"/>
              <a:t>Površina oko 5.8 km</a:t>
            </a:r>
            <a:r>
              <a:rPr lang="hr-HR" baseline="30000" dirty="0"/>
              <a:t>2</a:t>
            </a:r>
          </a:p>
          <a:p>
            <a:pPr lvl="1" algn="just"/>
            <a:r>
              <a:rPr lang="hr-HR" dirty="0"/>
              <a:t>10 mjesnih odbora</a:t>
            </a:r>
          </a:p>
          <a:p>
            <a:pPr lvl="1" algn="just"/>
            <a:r>
              <a:rPr lang="hr-HR" dirty="0"/>
              <a:t>Broj stanovnika: oko 55.000</a:t>
            </a:r>
          </a:p>
          <a:p>
            <a:pPr lvl="1" algn="just"/>
            <a:r>
              <a:rPr lang="hr-HR" dirty="0"/>
              <a:t>Broj stambenih zgrada: oko 8.000</a:t>
            </a:r>
          </a:p>
        </p:txBody>
      </p:sp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2C42CA8E-6F23-DF85-6EC4-3FD85CD1A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65" y="2942806"/>
            <a:ext cx="7910031" cy="340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85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potresna opasnost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BE7D-D0E8-FBC3-5115-1B650B106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6A5504-496B-2E45-E817-BE60DABFB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7" y="906463"/>
            <a:ext cx="8818309" cy="5501652"/>
          </a:xfrm>
        </p:spPr>
        <p:txBody>
          <a:bodyPr/>
          <a:lstStyle/>
          <a:p>
            <a:pPr algn="just"/>
            <a:r>
              <a:rPr lang="hr-HR" dirty="0"/>
              <a:t>korišten model potresne opasnosti Grada Zagreba razvijen u sklopu ovog projekta (</a:t>
            </a:r>
            <a:r>
              <a:rPr lang="hr-HR" dirty="0" err="1"/>
              <a:t>Markušić</a:t>
            </a:r>
            <a:r>
              <a:rPr lang="hr-HR" dirty="0"/>
              <a:t> i dr., 2023); programski paket </a:t>
            </a:r>
            <a:r>
              <a:rPr lang="hr-HR" dirty="0" err="1"/>
              <a:t>Openquake</a:t>
            </a:r>
            <a:r>
              <a:rPr lang="hr-HR" dirty="0"/>
              <a:t> </a:t>
            </a:r>
          </a:p>
          <a:p>
            <a:pPr lvl="1" algn="just">
              <a:spcBef>
                <a:spcPts val="600"/>
              </a:spcBef>
            </a:pPr>
            <a:r>
              <a:rPr lang="hr-HR" b="1" dirty="0"/>
              <a:t>katalog potresa</a:t>
            </a:r>
          </a:p>
          <a:p>
            <a:pPr lvl="1" algn="just"/>
            <a:r>
              <a:rPr lang="hr-HR" b="1" dirty="0"/>
              <a:t>11 seizmičkih izvora </a:t>
            </a:r>
            <a:r>
              <a:rPr lang="hr-HR" dirty="0"/>
              <a:t>unutar </a:t>
            </a:r>
            <a:r>
              <a:rPr lang="hr-HR" dirty="0" err="1"/>
              <a:t>epicentralnih</a:t>
            </a:r>
            <a:r>
              <a:rPr lang="hr-HR" dirty="0"/>
              <a:t> udaljenosti od 200 km na temelju Hrvatskog kataloga potresa (Croatian </a:t>
            </a:r>
            <a:r>
              <a:rPr lang="hr-HR" dirty="0" err="1"/>
              <a:t>Earthquake</a:t>
            </a:r>
            <a:r>
              <a:rPr lang="hr-HR" dirty="0"/>
              <a:t> </a:t>
            </a:r>
            <a:r>
              <a:rPr lang="hr-HR" dirty="0" err="1"/>
              <a:t>Catalogue</a:t>
            </a:r>
            <a:r>
              <a:rPr lang="hr-HR" dirty="0"/>
              <a:t>, CEC2021), </a:t>
            </a:r>
          </a:p>
          <a:p>
            <a:pPr lvl="2" algn="just"/>
            <a:r>
              <a:rPr lang="hr-HR" dirty="0"/>
              <a:t>definirani potrebni statistički parametri seizmičnosti</a:t>
            </a:r>
          </a:p>
          <a:p>
            <a:pPr lvl="2" algn="just"/>
            <a:r>
              <a:rPr lang="hr-HR" dirty="0"/>
              <a:t>zadano nekoliko karakterističnih žarišnih mehanizama s različitim težinskim faktorima kako bi se uzela u obzir </a:t>
            </a:r>
            <a:r>
              <a:rPr lang="hr-HR" dirty="0" err="1"/>
              <a:t>epistemička</a:t>
            </a:r>
            <a:r>
              <a:rPr lang="hr-HR" dirty="0"/>
              <a:t> nepouzdanost</a:t>
            </a:r>
          </a:p>
          <a:p>
            <a:pPr lvl="1" algn="just"/>
            <a:r>
              <a:rPr lang="hr-HR" dirty="0"/>
              <a:t>odabrano </a:t>
            </a:r>
            <a:r>
              <a:rPr lang="hr-HR" b="1" dirty="0"/>
              <a:t>6 </a:t>
            </a:r>
            <a:r>
              <a:rPr lang="hr-HR" b="1" dirty="0" err="1"/>
              <a:t>atenuacijskih</a:t>
            </a:r>
            <a:r>
              <a:rPr lang="hr-HR" b="1" dirty="0"/>
              <a:t> jednadžbi </a:t>
            </a:r>
            <a:r>
              <a:rPr lang="hr-HR" dirty="0"/>
              <a:t>za predviđanje gibanja tla, kojima su također pridijeljeni težinski faktori kako bi se kreiralo logičko stablo</a:t>
            </a:r>
          </a:p>
          <a:p>
            <a:pPr lvl="1" algn="just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11168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potresna opasnost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BE7D-D0E8-FBC3-5115-1B650B106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6A5504-496B-2E45-E817-BE60DABFB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7" y="906463"/>
            <a:ext cx="8818309" cy="5501652"/>
          </a:xfrm>
        </p:spPr>
        <p:txBody>
          <a:bodyPr/>
          <a:lstStyle/>
          <a:p>
            <a:pPr algn="just"/>
            <a:r>
              <a:rPr lang="hr-HR" dirty="0"/>
              <a:t>Vršno ubrzanje tla na osnovnoj stijeni (PGA) [g]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1608D-F573-3531-1BD8-5802D37B53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387" y="1732436"/>
            <a:ext cx="8827278" cy="38497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5152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potresna opasnost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BE7D-D0E8-FBC3-5115-1B650B106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6A5504-496B-2E45-E817-BE60DABFB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7" y="906463"/>
            <a:ext cx="8818309" cy="5501652"/>
          </a:xfrm>
        </p:spPr>
        <p:txBody>
          <a:bodyPr/>
          <a:lstStyle/>
          <a:p>
            <a:pPr algn="just"/>
            <a:r>
              <a:rPr lang="hr-HR" b="1" dirty="0"/>
              <a:t>Utjecaj tla </a:t>
            </a:r>
            <a:r>
              <a:rPr lang="hr-HR" dirty="0"/>
              <a:t>– postojeća istraživanja sistematizirana u elaboratima (</a:t>
            </a:r>
            <a:r>
              <a:rPr lang="pl-PL" dirty="0"/>
              <a:t>Bačić i dr., 2023; Podolszki i Terzić, 2023)</a:t>
            </a:r>
            <a:endParaRPr lang="hr-HR" dirty="0"/>
          </a:p>
          <a:p>
            <a:pPr lvl="1" algn="just"/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C00B98-A5E6-B7FD-CE9E-75C3EA0C6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698" y="1657247"/>
            <a:ext cx="4116116" cy="4750868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B208896-E5CD-42AB-6010-6245154396CB}"/>
              </a:ext>
            </a:extLst>
          </p:cNvPr>
          <p:cNvSpPr txBox="1">
            <a:spLocks/>
          </p:cNvSpPr>
          <p:nvPr/>
        </p:nvSpPr>
        <p:spPr bwMode="auto">
          <a:xfrm>
            <a:off x="567093" y="3429000"/>
            <a:ext cx="1832293" cy="129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dirty="0"/>
              <a:t>Kategorizacija tla prema EC8 (Bačić i dr., 2023) 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1146185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potresna opasnost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BE7D-D0E8-FBC3-5115-1B650B106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6A5504-496B-2E45-E817-BE60DABFB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7" y="906463"/>
            <a:ext cx="8818309" cy="5501652"/>
          </a:xfrm>
        </p:spPr>
        <p:txBody>
          <a:bodyPr/>
          <a:lstStyle/>
          <a:p>
            <a:pPr algn="just"/>
            <a:r>
              <a:rPr lang="hr-HR" dirty="0"/>
              <a:t>Generirani su </a:t>
            </a:r>
            <a:r>
              <a:rPr lang="hr-HR" b="1" dirty="0"/>
              <a:t>nizovi stohastičkih događaja</a:t>
            </a:r>
            <a:r>
              <a:rPr lang="hr-HR" dirty="0"/>
              <a:t>, svaki trajanja od jedne godine, a ukupno za razdoblje seizmičnosti od 50.000 godina prema (Silva, 2018) i pripadajuća polja gibanja tla</a:t>
            </a:r>
          </a:p>
          <a:p>
            <a:pPr algn="just"/>
            <a:endParaRPr lang="hr-HR" dirty="0"/>
          </a:p>
          <a:p>
            <a:pPr algn="just"/>
            <a:r>
              <a:rPr lang="hr-HR" b="1" dirty="0"/>
              <a:t>Mjere intenziteta </a:t>
            </a:r>
            <a:r>
              <a:rPr lang="hr-HR" dirty="0"/>
              <a:t>-  vršno ubrzanje tla (PGA), spektralna ubrzanja za periode od 0,3 s, 0,6 s i 1,0 s (o njima ovise krivulje vjerojatnosti oštećenja i krivulje oštetljivosti)</a:t>
            </a:r>
          </a:p>
          <a:p>
            <a:pPr algn="just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1797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izloženost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BE7D-D0E8-FBC3-5115-1B650B106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6A70D9-0EFF-EDA3-2E16-025EE23096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6426" y="852887"/>
            <a:ext cx="5088794" cy="5588001"/>
          </a:xfrm>
          <a:prstGeom prst="rect">
            <a:avLst/>
          </a:prstGeom>
        </p:spPr>
      </p:pic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30D867AA-029A-9B86-7DE2-B579BAA4A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7" y="906463"/>
            <a:ext cx="8818309" cy="5501652"/>
          </a:xfrm>
        </p:spPr>
        <p:txBody>
          <a:bodyPr/>
          <a:lstStyle/>
          <a:p>
            <a:pPr algn="just"/>
            <a:r>
              <a:rPr lang="hr-HR" dirty="0"/>
              <a:t>Baza podataka</a:t>
            </a:r>
          </a:p>
        </p:txBody>
      </p:sp>
    </p:spTree>
    <p:extLst>
      <p:ext uri="{BB962C8B-B14F-4D97-AF65-F5344CB8AC3E}">
        <p14:creationId xmlns:p14="http://schemas.microsoft.com/office/powerpoint/2010/main" val="958837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izloženost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BE7D-D0E8-FBC3-5115-1B650B106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9F8F4E-6392-047A-6F9A-003D020236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7396" y="997904"/>
            <a:ext cx="6055283" cy="5501652"/>
          </a:xfrm>
          <a:prstGeom prst="rect">
            <a:avLst/>
          </a:prstGeo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E0756AD1-2ED1-5624-2593-DC003BB58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7" y="906463"/>
            <a:ext cx="8818309" cy="5501652"/>
          </a:xfrm>
        </p:spPr>
        <p:txBody>
          <a:bodyPr/>
          <a:lstStyle/>
          <a:p>
            <a:pPr algn="just"/>
            <a:r>
              <a:rPr lang="hr-HR" dirty="0"/>
              <a:t>Baza podataka</a:t>
            </a:r>
          </a:p>
        </p:txBody>
      </p:sp>
    </p:spTree>
    <p:extLst>
      <p:ext uri="{BB962C8B-B14F-4D97-AF65-F5344CB8AC3E}">
        <p14:creationId xmlns:p14="http://schemas.microsoft.com/office/powerpoint/2010/main" val="3640223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izloženost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BE7D-D0E8-FBC3-5115-1B650B106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A1AE01-A665-3CE1-177A-1A509AC271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5919" y="932971"/>
            <a:ext cx="5021447" cy="5511720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505E7AAA-8F24-2830-A2B5-3EB0D5EEE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7" y="906463"/>
            <a:ext cx="8818309" cy="5501652"/>
          </a:xfrm>
        </p:spPr>
        <p:txBody>
          <a:bodyPr/>
          <a:lstStyle/>
          <a:p>
            <a:pPr algn="just"/>
            <a:r>
              <a:rPr lang="hr-HR" dirty="0"/>
              <a:t>Baza podataka</a:t>
            </a:r>
          </a:p>
        </p:txBody>
      </p:sp>
    </p:spTree>
    <p:extLst>
      <p:ext uri="{BB962C8B-B14F-4D97-AF65-F5344CB8AC3E}">
        <p14:creationId xmlns:p14="http://schemas.microsoft.com/office/powerpoint/2010/main" val="399121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7AEB9E-899E-87F8-1E04-9EA7BDA48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Elementi rizika od potresa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BE7D-D0E8-FBC3-5115-1B650B106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AF82EEC-59CD-87F5-32BC-3117C1C97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639" y="1495108"/>
            <a:ext cx="5937733" cy="48269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0457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izloženost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BE7D-D0E8-FBC3-5115-1B650B106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297CF-B7C1-F250-85F9-68992491C3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5417" y="855877"/>
            <a:ext cx="4835347" cy="5556115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032B61CD-FF33-CC0B-FB44-EDB6853BC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7" y="906463"/>
            <a:ext cx="8818309" cy="5501652"/>
          </a:xfrm>
        </p:spPr>
        <p:txBody>
          <a:bodyPr/>
          <a:lstStyle/>
          <a:p>
            <a:pPr algn="just"/>
            <a:r>
              <a:rPr lang="hr-HR" dirty="0"/>
              <a:t>Baza podataka</a:t>
            </a:r>
          </a:p>
        </p:txBody>
      </p:sp>
    </p:spTree>
    <p:extLst>
      <p:ext uri="{BB962C8B-B14F-4D97-AF65-F5344CB8AC3E}">
        <p14:creationId xmlns:p14="http://schemas.microsoft.com/office/powerpoint/2010/main" val="3716338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izloženost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BE7D-D0E8-FBC3-5115-1B650B106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032B61CD-FF33-CC0B-FB44-EDB6853BC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7" y="906463"/>
            <a:ext cx="8818309" cy="5501652"/>
          </a:xfrm>
        </p:spPr>
        <p:txBody>
          <a:bodyPr/>
          <a:lstStyle/>
          <a:p>
            <a:pPr algn="just"/>
            <a:r>
              <a:rPr lang="hr-HR" dirty="0"/>
              <a:t>Najvažniji atributi za procjenu potresnog rizika</a:t>
            </a:r>
          </a:p>
          <a:p>
            <a:pPr lvl="1" algn="just"/>
            <a:r>
              <a:rPr lang="hr-HR" sz="1600" b="1" dirty="0"/>
              <a:t>Materijal konstrukcijskog sustava za preuzimanje bočnih sila</a:t>
            </a:r>
          </a:p>
          <a:p>
            <a:pPr lvl="1" algn="just"/>
            <a:r>
              <a:rPr lang="hr-HR" sz="1600" b="1" dirty="0"/>
              <a:t>Tip konstrukcijskog sustava za preuzimanje bočnih sila</a:t>
            </a:r>
          </a:p>
          <a:p>
            <a:pPr lvl="1" algn="just"/>
            <a:r>
              <a:rPr lang="hr-HR" sz="1600" b="1" dirty="0"/>
              <a:t>Duktilnost konstrukcijskog sustava za preuzimanje bočnih sila</a:t>
            </a:r>
          </a:p>
          <a:p>
            <a:pPr lvl="1" algn="just"/>
            <a:r>
              <a:rPr lang="hr-HR" sz="1600" b="1" dirty="0"/>
              <a:t>Razina seizmičkih propisa po kojoj je zgrada izgrađena</a:t>
            </a:r>
          </a:p>
          <a:p>
            <a:pPr lvl="1" algn="just"/>
            <a:r>
              <a:rPr lang="hr-HR" sz="1600" b="1" dirty="0"/>
              <a:t>Period izgradnje</a:t>
            </a:r>
          </a:p>
          <a:p>
            <a:pPr lvl="1" algn="just"/>
            <a:r>
              <a:rPr lang="hr-HR" sz="1600" b="1" dirty="0"/>
              <a:t>Broj katova iznad tla</a:t>
            </a:r>
          </a:p>
          <a:p>
            <a:pPr lvl="1" algn="just"/>
            <a:r>
              <a:rPr lang="hr-HR" sz="1600" dirty="0"/>
              <a:t>Položaj u bloku</a:t>
            </a:r>
          </a:p>
          <a:p>
            <a:pPr lvl="1" algn="just"/>
            <a:r>
              <a:rPr lang="hr-HR" sz="1600" dirty="0"/>
              <a:t>Interakcija sa susjednim građevinama</a:t>
            </a:r>
          </a:p>
          <a:p>
            <a:pPr lvl="1" algn="just"/>
            <a:r>
              <a:rPr lang="hr-HR" sz="1600" dirty="0"/>
              <a:t>Oblik tlocrta</a:t>
            </a:r>
          </a:p>
          <a:p>
            <a:pPr lvl="1" algn="just"/>
            <a:r>
              <a:rPr lang="hr-HR" sz="1600" dirty="0"/>
              <a:t>Konstrukcijske nepravilnosti u tlocrtu</a:t>
            </a:r>
          </a:p>
          <a:p>
            <a:pPr lvl="1" algn="just"/>
            <a:r>
              <a:rPr lang="hr-HR" sz="1600" dirty="0"/>
              <a:t>Konstrukcijske nepravilnosti po visini</a:t>
            </a:r>
          </a:p>
          <a:p>
            <a:pPr lvl="1" algn="just"/>
            <a:r>
              <a:rPr lang="hr-HR" sz="1600" dirty="0"/>
              <a:t>Materijal krovne konstrukcije</a:t>
            </a:r>
          </a:p>
          <a:p>
            <a:pPr lvl="1" algn="just"/>
            <a:r>
              <a:rPr lang="hr-HR" sz="1600" dirty="0"/>
              <a:t>Vrsta krovne konstrukcije</a:t>
            </a:r>
          </a:p>
          <a:p>
            <a:pPr lvl="1" algn="just"/>
            <a:r>
              <a:rPr lang="hr-HR" sz="1600" dirty="0"/>
              <a:t>Materijal međukatne konstrukcije</a:t>
            </a:r>
          </a:p>
          <a:p>
            <a:pPr lvl="1" algn="just"/>
            <a:r>
              <a:rPr lang="hr-HR" sz="1600" dirty="0"/>
              <a:t>Vrsta međukatne konstrukcije</a:t>
            </a:r>
          </a:p>
          <a:p>
            <a:pPr lvl="1" algn="just"/>
            <a:r>
              <a:rPr lang="hr-HR" sz="1600" dirty="0"/>
              <a:t>Materijal temeljne konstrukcije</a:t>
            </a:r>
          </a:p>
          <a:p>
            <a:pPr lvl="1" algn="just"/>
            <a:r>
              <a:rPr lang="hr-HR" sz="1600" dirty="0"/>
              <a:t>Vrsta temeljne konstrukcije</a:t>
            </a:r>
          </a:p>
          <a:p>
            <a:pPr lvl="1" algn="just"/>
            <a:r>
              <a:rPr lang="hr-HR" sz="1600" dirty="0"/>
              <a:t>Namjena</a:t>
            </a:r>
          </a:p>
          <a:p>
            <a:pPr lvl="1" algn="just"/>
            <a:endParaRPr lang="hr-HR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8C2CFBD-3079-C818-313D-D0DD22773927}"/>
              </a:ext>
            </a:extLst>
          </p:cNvPr>
          <p:cNvSpPr txBox="1">
            <a:spLocks/>
          </p:cNvSpPr>
          <p:nvPr/>
        </p:nvSpPr>
        <p:spPr bwMode="auto">
          <a:xfrm>
            <a:off x="4428299" y="5081683"/>
            <a:ext cx="4715701" cy="99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algn="just">
              <a:lnSpc>
                <a:spcPct val="115000"/>
              </a:lnSpc>
            </a:pPr>
            <a:r>
              <a:rPr lang="hr-HR" sz="1600" dirty="0"/>
              <a:t>Površina u m</a:t>
            </a:r>
            <a:r>
              <a:rPr lang="hr-HR" sz="1600" baseline="30000" dirty="0"/>
              <a:t>2</a:t>
            </a:r>
          </a:p>
          <a:p>
            <a:pPr marR="0" lvl="1" algn="just">
              <a:lnSpc>
                <a:spcPct val="115000"/>
              </a:lnSpc>
            </a:pPr>
            <a:r>
              <a:rPr lang="hr-HR" sz="1600" dirty="0"/>
              <a:t>Broj korisnika</a:t>
            </a:r>
          </a:p>
          <a:p>
            <a:pPr marR="0" lvl="1" algn="just">
              <a:lnSpc>
                <a:spcPct val="115000"/>
              </a:lnSpc>
            </a:pPr>
            <a:r>
              <a:rPr lang="hr-HR" sz="1600" dirty="0"/>
              <a:t>Jedinični trošak zamjene zgrade u EUR/m</a:t>
            </a:r>
            <a:r>
              <a:rPr lang="hr-HR" sz="1600" baseline="30000" dirty="0"/>
              <a:t>2</a:t>
            </a:r>
          </a:p>
          <a:p>
            <a:pPr lvl="1" algn="just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5443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izloženost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BE7D-D0E8-FBC3-5115-1B650B106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032B61CD-FF33-CC0B-FB44-EDB6853BC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7" y="906463"/>
            <a:ext cx="8818309" cy="5501652"/>
          </a:xfrm>
        </p:spPr>
        <p:txBody>
          <a:bodyPr/>
          <a:lstStyle/>
          <a:p>
            <a:pPr algn="just"/>
            <a:r>
              <a:rPr lang="hr-HR" dirty="0"/>
              <a:t>Taksonomija zgrada – razvrstavanje u tipove</a:t>
            </a:r>
          </a:p>
          <a:p>
            <a:pPr lvl="1" algn="just"/>
            <a:endParaRPr lang="hr-HR" sz="1600" dirty="0"/>
          </a:p>
          <a:p>
            <a:pPr lvl="1" algn="just"/>
            <a:r>
              <a:rPr lang="hr-HR" sz="1600" dirty="0"/>
              <a:t>svakoj zgradi se pridružuje </a:t>
            </a:r>
            <a:r>
              <a:rPr lang="hr-HR" sz="1600" b="1" dirty="0"/>
              <a:t>oznaka</a:t>
            </a:r>
            <a:r>
              <a:rPr lang="hr-HR" sz="1600" cap="all" dirty="0"/>
              <a:t> </a:t>
            </a:r>
            <a:r>
              <a:rPr lang="hr-HR" sz="1600" dirty="0"/>
              <a:t>prema njenim atributima u skladu s GEM taksonomijom (Silva i dr., 2018)</a:t>
            </a:r>
          </a:p>
          <a:p>
            <a:pPr lvl="1" algn="just"/>
            <a:endParaRPr lang="hr-HR" sz="1600" dirty="0"/>
          </a:p>
          <a:p>
            <a:pPr lvl="1" algn="just"/>
            <a:r>
              <a:rPr lang="hr-HR" sz="1600" dirty="0"/>
              <a:t>primjerice, za jednu zgradu potpuna oznaka jest: </a:t>
            </a:r>
            <a:r>
              <a:rPr lang="hr-HR" sz="1600" dirty="0">
                <a:solidFill>
                  <a:srgbClr val="F5750B"/>
                </a:solidFill>
              </a:rPr>
              <a:t>MUR+CLBRS+MOL/LWAL+DNO+CDN/H:1/YBET:1919_1944/BP1+AOTB+PLFR/IR00+IRH00:IRHO+IRVRE:IV99/RSH6+RMT1+MRW+RWO2+RWCN/FW+FW2F+FWCN/FOSN+FOST+FMNA</a:t>
            </a:r>
          </a:p>
          <a:p>
            <a:pPr lvl="1" algn="just"/>
            <a:endParaRPr lang="hr-HR" sz="1600" dirty="0"/>
          </a:p>
          <a:p>
            <a:pPr lvl="1" algn="just"/>
            <a:r>
              <a:rPr lang="hr-HR" sz="1600" dirty="0"/>
              <a:t>budući da ne postoje krivulje vjerojatnosti oštećenja i oštetljivosti za svaku pojedinu zgradu, slične zgrade se </a:t>
            </a:r>
            <a:r>
              <a:rPr lang="hr-HR" sz="1600" b="1" dirty="0"/>
              <a:t>grupiraju po tipu </a:t>
            </a:r>
            <a:r>
              <a:rPr lang="hr-HR" sz="1600" dirty="0"/>
              <a:t>(tzv. mapiranje)</a:t>
            </a:r>
          </a:p>
          <a:p>
            <a:pPr lvl="1" algn="just"/>
            <a:endParaRPr lang="hr-HR" sz="1600" dirty="0"/>
          </a:p>
          <a:p>
            <a:pPr lvl="1" algn="just"/>
            <a:r>
              <a:rPr lang="hr-HR" sz="1600" dirty="0"/>
              <a:t>npr. sve zidane zgrade od običnog </a:t>
            </a:r>
            <a:r>
              <a:rPr lang="hr-HR" sz="1600" dirty="0" err="1"/>
              <a:t>ziđa</a:t>
            </a:r>
            <a:r>
              <a:rPr lang="hr-HR" sz="1600" dirty="0"/>
              <a:t>, izgrađene prije donošenja seizmičkih propisa (bez duktilnosti), s dva kata iznad tla su jedan tip, oznake </a:t>
            </a:r>
            <a:r>
              <a:rPr lang="hr-HR" sz="1600" dirty="0">
                <a:solidFill>
                  <a:srgbClr val="F5750B"/>
                </a:solidFill>
              </a:rPr>
              <a:t>MUR+CLBRS/LWAL+DNO/H2</a:t>
            </a:r>
            <a:endParaRPr lang="hr-HR" dirty="0">
              <a:solidFill>
                <a:srgbClr val="F575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47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izloženost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9544B-1E77-A779-DED6-00ABEAAE4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28568"/>
            <a:ext cx="8974138" cy="1882775"/>
          </a:xfrm>
        </p:spPr>
        <p:txBody>
          <a:bodyPr/>
          <a:lstStyle/>
          <a:p>
            <a:r>
              <a:rPr lang="hr-HR" dirty="0"/>
              <a:t>Broj zgrada </a:t>
            </a:r>
          </a:p>
          <a:p>
            <a:pPr lvl="1"/>
            <a:r>
              <a:rPr lang="hr-HR" dirty="0"/>
              <a:t>Podaci na razini zgrade i objedinjeni na razini mjesnog odbora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F6FCC3DB-E91B-1993-C12D-379A4A3611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40" y="1645920"/>
            <a:ext cx="609837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44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izloženost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9544B-1E77-A779-DED6-00ABEAAE4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28568"/>
            <a:ext cx="8974138" cy="1882775"/>
          </a:xfrm>
        </p:spPr>
        <p:txBody>
          <a:bodyPr/>
          <a:lstStyle/>
          <a:p>
            <a:r>
              <a:rPr lang="hr-HR" dirty="0"/>
              <a:t>Materijal konstrukcijskog sustava</a:t>
            </a:r>
          </a:p>
          <a:p>
            <a:pPr lvl="1"/>
            <a:r>
              <a:rPr lang="hr-HR" dirty="0"/>
              <a:t>Podaci na razini zgrade</a:t>
            </a:r>
          </a:p>
          <a:p>
            <a:pPr lvl="2"/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5A44FF26-C6C1-22AD-62EB-69AF8DD1BC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93" y="1645920"/>
            <a:ext cx="904288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89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izloženost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9544B-1E77-A779-DED6-00ABEAAE4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28568"/>
            <a:ext cx="8974138" cy="1882775"/>
          </a:xfrm>
        </p:spPr>
        <p:txBody>
          <a:bodyPr/>
          <a:lstStyle/>
          <a:p>
            <a:r>
              <a:rPr lang="hr-HR" dirty="0"/>
              <a:t>Materijal konstrukcijskog sustava</a:t>
            </a:r>
          </a:p>
          <a:p>
            <a:pPr lvl="1"/>
            <a:r>
              <a:rPr lang="hr-HR" dirty="0"/>
              <a:t>Podaci o zgradama objedinjeni na razini mjesnog odbora</a:t>
            </a:r>
          </a:p>
          <a:p>
            <a:pPr lvl="1"/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pic>
        <p:nvPicPr>
          <p:cNvPr id="5" name="Picture 4" descr="A map with circles and a city map&#10;&#10;Description automatically generated">
            <a:extLst>
              <a:ext uri="{FF2B5EF4-FFF2-40B4-BE49-F238E27FC236}">
                <a16:creationId xmlns:a16="http://schemas.microsoft.com/office/drawing/2014/main" id="{DF427862-AD7E-074B-7D25-A78BB0F63A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128" y="1645920"/>
            <a:ext cx="8559034" cy="463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91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izloženost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9544B-1E77-A779-DED6-00ABEAAE4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28568"/>
            <a:ext cx="8974138" cy="1882775"/>
          </a:xfrm>
        </p:spPr>
        <p:txBody>
          <a:bodyPr/>
          <a:lstStyle/>
          <a:p>
            <a:r>
              <a:rPr lang="hr-HR" dirty="0"/>
              <a:t>Razdoblje izgradnje</a:t>
            </a:r>
          </a:p>
          <a:p>
            <a:pPr lvl="1"/>
            <a:r>
              <a:rPr lang="hr-HR" dirty="0"/>
              <a:t>Podaci na razini zgrade</a:t>
            </a:r>
          </a:p>
          <a:p>
            <a:pPr lvl="2"/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14648485-9718-5E40-4020-E8EF2B2FD4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48" y="1645919"/>
            <a:ext cx="892470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30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izloženost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9544B-1E77-A779-DED6-00ABEAAE4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28568"/>
            <a:ext cx="8974138" cy="1882775"/>
          </a:xfrm>
        </p:spPr>
        <p:txBody>
          <a:bodyPr/>
          <a:lstStyle/>
          <a:p>
            <a:r>
              <a:rPr lang="hr-HR" dirty="0"/>
              <a:t>Razdoblje izgradnje</a:t>
            </a:r>
          </a:p>
          <a:p>
            <a:pPr lvl="1"/>
            <a:r>
              <a:rPr lang="hr-HR" dirty="0"/>
              <a:t>Podaci o zgradama objedinjeni na razini mjesnog odbora</a:t>
            </a:r>
          </a:p>
          <a:p>
            <a:pPr lvl="1"/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pic>
        <p:nvPicPr>
          <p:cNvPr id="5" name="Picture 4" descr="A map with a map of a city&#10;&#10;Description automatically generated">
            <a:extLst>
              <a:ext uri="{FF2B5EF4-FFF2-40B4-BE49-F238E27FC236}">
                <a16:creationId xmlns:a16="http://schemas.microsoft.com/office/drawing/2014/main" id="{A2E7084B-BFBE-698E-C460-1CCE561218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489" y="1645920"/>
            <a:ext cx="837552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02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izloženost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9544B-1E77-A779-DED6-00ABEAAE4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28568"/>
            <a:ext cx="8974138" cy="1882775"/>
          </a:xfrm>
        </p:spPr>
        <p:txBody>
          <a:bodyPr/>
          <a:lstStyle/>
          <a:p>
            <a:r>
              <a:rPr lang="hr-HR" dirty="0"/>
              <a:t>Katnost</a:t>
            </a:r>
          </a:p>
          <a:p>
            <a:pPr lvl="1"/>
            <a:r>
              <a:rPr lang="hr-HR" dirty="0"/>
              <a:t>Podaci na razini zgrade</a:t>
            </a:r>
          </a:p>
          <a:p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4C4DFE-4CEE-5846-D391-4CCD84E14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6890"/>
            <a:ext cx="9144000" cy="33642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43582A-4C59-6CFC-238E-B7BA47A42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38" b="1"/>
          <a:stretch/>
        </p:blipFill>
        <p:spPr>
          <a:xfrm>
            <a:off x="233362" y="4102100"/>
            <a:ext cx="981075" cy="84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32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oštetljivost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9544B-1E77-A779-DED6-00ABEAAE4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28568"/>
            <a:ext cx="8974138" cy="1882775"/>
          </a:xfrm>
        </p:spPr>
        <p:txBody>
          <a:bodyPr/>
          <a:lstStyle/>
          <a:p>
            <a:r>
              <a:rPr lang="hr-HR" b="1" dirty="0"/>
              <a:t>Krivulje vjerojatnosti oštećenja </a:t>
            </a:r>
            <a:r>
              <a:rPr lang="hr-HR" dirty="0"/>
              <a:t>preuzete iz GEM-ove baze (Martins i dr., 2021)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 dirty="0"/>
              <a:t>Gradska četvrt Trešnjevka - sjever: procjena potresnog rizika</a:t>
            </a:r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203A285-05E6-4F8D-604D-AC15A848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" y="2283370"/>
            <a:ext cx="4433481" cy="3049411"/>
          </a:xfrm>
          <a:prstGeom prst="rect">
            <a:avLst/>
          </a:prstGeom>
        </p:spPr>
      </p:pic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10E7C7C-46DC-AFB4-7155-7E5DDD75A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199" y="2283370"/>
            <a:ext cx="4402043" cy="297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60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7AEB9E-899E-87F8-1E04-9EA7BDA48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Elementi rizika od potresa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BE7D-D0E8-FBC3-5115-1B650B106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AF82EEC-59CD-87F5-32BC-3117C1C97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639" y="1495108"/>
            <a:ext cx="5937733" cy="4826902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C53680-653E-D12E-138B-8DF8D1EC6EEA}"/>
              </a:ext>
            </a:extLst>
          </p:cNvPr>
          <p:cNvSpPr/>
          <p:nvPr/>
        </p:nvSpPr>
        <p:spPr bwMode="auto">
          <a:xfrm>
            <a:off x="1784909" y="1425575"/>
            <a:ext cx="1521562" cy="2597785"/>
          </a:xfrm>
          <a:prstGeom prst="rect">
            <a:avLst/>
          </a:prstGeom>
          <a:noFill/>
          <a:ln w="76200" cap="flat" cmpd="sng" algn="ctr">
            <a:solidFill>
              <a:srgbClr val="F5750B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lIns="91392" tIns="45696" rIns="91392" bIns="45696" anchor="ctr"/>
          <a:lstStyle/>
          <a:p>
            <a:pPr defTabSz="913916"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376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OŠTETLJIVOST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9544B-1E77-A779-DED6-00ABEAAE4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28568"/>
            <a:ext cx="8974138" cy="1882775"/>
          </a:xfrm>
        </p:spPr>
        <p:txBody>
          <a:bodyPr/>
          <a:lstStyle/>
          <a:p>
            <a:r>
              <a:rPr lang="hr-HR" dirty="0"/>
              <a:t>Primjer jedne zgrade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300EADC-8F76-8C5D-E816-F8152436C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897983"/>
              </p:ext>
            </p:extLst>
          </p:nvPr>
        </p:nvGraphicFramePr>
        <p:xfrm>
          <a:off x="681496" y="1443235"/>
          <a:ext cx="4607394" cy="4304323"/>
        </p:xfrm>
        <a:graphic>
          <a:graphicData uri="http://schemas.openxmlformats.org/drawingml/2006/table">
            <a:tbl>
              <a:tblPr/>
              <a:tblGrid>
                <a:gridCol w="2264651">
                  <a:extLst>
                    <a:ext uri="{9D8B030D-6E8A-4147-A177-3AD203B41FA5}">
                      <a16:colId xmlns:a16="http://schemas.microsoft.com/office/drawing/2014/main" val="1181125334"/>
                    </a:ext>
                  </a:extLst>
                </a:gridCol>
                <a:gridCol w="2342743">
                  <a:extLst>
                    <a:ext uri="{9D8B030D-6E8A-4147-A177-3AD203B41FA5}">
                      <a16:colId xmlns:a16="http://schemas.microsoft.com/office/drawing/2014/main" val="3379046273"/>
                    </a:ext>
                  </a:extLst>
                </a:gridCol>
              </a:tblGrid>
              <a:tr h="251173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ASSET_ID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StTr_548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4892332"/>
                  </a:ext>
                </a:extLst>
              </a:tr>
              <a:tr h="251173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15.95011907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169468"/>
                  </a:ext>
                </a:extLst>
              </a:tr>
              <a:tr h="285555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45.79778507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3970359"/>
                  </a:ext>
                </a:extLst>
              </a:tr>
              <a:tr h="251173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TAXONOMY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MUR+CLBRS/LWAL+DNO/H2</a:t>
                      </a: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/RES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616207"/>
                  </a:ext>
                </a:extLst>
              </a:tr>
              <a:tr h="251173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292085"/>
                  </a:ext>
                </a:extLst>
              </a:tr>
              <a:tr h="251173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TOTAL_OCCUPANTS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032322"/>
                  </a:ext>
                </a:extLst>
              </a:tr>
              <a:tr h="251173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REPL_COST_EUR_SQM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102960"/>
                  </a:ext>
                </a:extLst>
              </a:tr>
              <a:tr h="251173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TOTAL_FLOOR_AREA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627.68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213802"/>
                  </a:ext>
                </a:extLst>
              </a:tr>
              <a:tr h="251173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TOTAL_REPL_COST_EUR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834814.4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710447"/>
                  </a:ext>
                </a:extLst>
              </a:tr>
              <a:tr h="251173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CONS_MATERIAL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452641"/>
                  </a:ext>
                </a:extLst>
              </a:tr>
              <a:tr h="251173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CONS_TECH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CLBRS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939833"/>
                  </a:ext>
                </a:extLst>
              </a:tr>
              <a:tr h="251173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LLRS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LWAL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26959"/>
                  </a:ext>
                </a:extLst>
              </a:tr>
              <a:tr h="251173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DUC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DNO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150986"/>
                  </a:ext>
                </a:extLst>
              </a:tr>
              <a:tr h="251173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274901"/>
                  </a:ext>
                </a:extLst>
              </a:tr>
              <a:tr h="251173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HEIGHT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H:2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501114"/>
                  </a:ext>
                </a:extLst>
              </a:tr>
              <a:tr h="251173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DISTRICT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Trešnjevka - sjever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3953413"/>
                  </a:ext>
                </a:extLst>
              </a:tr>
              <a:tr h="251173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BOARD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Stara Trešnjevka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228006"/>
                  </a:ext>
                </a:extLst>
              </a:tr>
            </a:tbl>
          </a:graphicData>
        </a:graphic>
      </p:graphicFrame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23CE356-AEBD-0321-BD5A-0B59FD871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222" y="2118281"/>
            <a:ext cx="3811259" cy="262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5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oštetljivost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9544B-1E77-A779-DED6-00ABEAAE4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28568"/>
            <a:ext cx="8974138" cy="5309765"/>
          </a:xfrm>
        </p:spPr>
        <p:txBody>
          <a:bodyPr/>
          <a:lstStyle/>
          <a:p>
            <a:r>
              <a:rPr lang="hr-HR" b="1" dirty="0"/>
              <a:t>Modeli oštetljivosti </a:t>
            </a:r>
            <a:r>
              <a:rPr lang="hr-HR" dirty="0"/>
              <a:t>(odnosno posljedica) </a:t>
            </a:r>
          </a:p>
          <a:p>
            <a:pPr lvl="1">
              <a:spcBef>
                <a:spcPts val="900"/>
              </a:spcBef>
            </a:pPr>
            <a:r>
              <a:rPr lang="hr-HR" dirty="0">
                <a:solidFill>
                  <a:srgbClr val="F5750B"/>
                </a:solidFill>
              </a:rPr>
              <a:t>rušenje zgrada </a:t>
            </a:r>
            <a:r>
              <a:rPr lang="hr-HR" dirty="0"/>
              <a:t>(određeni postotak svih zgrada koje će doseći stanje oštećenja DS4, odnosno stanje potpunog oštećenja jer se neće sve takve zgrade srušiti)</a:t>
            </a:r>
          </a:p>
          <a:p>
            <a:pPr lvl="1">
              <a:spcBef>
                <a:spcPts val="900"/>
              </a:spcBef>
            </a:pPr>
            <a:r>
              <a:rPr lang="hr-HR" dirty="0">
                <a:solidFill>
                  <a:srgbClr val="F5750B"/>
                </a:solidFill>
              </a:rPr>
              <a:t>broj žrtava </a:t>
            </a:r>
            <a:r>
              <a:rPr lang="hr-HR" dirty="0"/>
              <a:t>(zadaje se u odnosu na broj korisnika zgrada koje će doseći DS4)</a:t>
            </a:r>
          </a:p>
          <a:p>
            <a:pPr lvl="1">
              <a:spcBef>
                <a:spcPts val="900"/>
              </a:spcBef>
            </a:pPr>
            <a:r>
              <a:rPr lang="hr-HR" dirty="0">
                <a:solidFill>
                  <a:srgbClr val="F5750B"/>
                </a:solidFill>
              </a:rPr>
              <a:t>broj teško ozlijeđenih osoba </a:t>
            </a:r>
            <a:r>
              <a:rPr lang="hr-HR" dirty="0"/>
              <a:t>(zadaje se u odnosu na broj korisnika zgrada koje će doseći stanja DS2, DS3 i DS4)</a:t>
            </a:r>
          </a:p>
          <a:p>
            <a:pPr lvl="1">
              <a:spcBef>
                <a:spcPts val="900"/>
              </a:spcBef>
            </a:pPr>
            <a:r>
              <a:rPr lang="hr-HR" dirty="0">
                <a:solidFill>
                  <a:srgbClr val="F5750B"/>
                </a:solidFill>
              </a:rPr>
              <a:t>broj ljudi koji će morati napustiti zgrade </a:t>
            </a:r>
            <a:r>
              <a:rPr lang="hr-HR" dirty="0"/>
              <a:t>(zadaje se u odnosu na broj korisnika zgrada koje će doseći stanja DS3 i DS4)</a:t>
            </a:r>
          </a:p>
          <a:p>
            <a:pPr lvl="1">
              <a:spcBef>
                <a:spcPts val="900"/>
              </a:spcBef>
            </a:pPr>
            <a:r>
              <a:rPr lang="hr-HR" dirty="0">
                <a:solidFill>
                  <a:srgbClr val="F5750B"/>
                </a:solidFill>
              </a:rPr>
              <a:t>novčani gubici </a:t>
            </a:r>
            <a:r>
              <a:rPr lang="hr-HR" dirty="0"/>
              <a:t>(faktori štete odnosno omjeri troška popravka i troška zamjene - u ovom primjeru iznose 0,05 za DS1, 0,15 za DS2, 0,6 za DS3 i 1,0 za DS4, prema (Crowley i dr., 2021); potrebna kalibracija u odnosu na troškove obnove nakon potresa u središnjoj Hrvatskoj 2020. godine)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 dirty="0"/>
              <a:t>Gradska četvrt Trešnjevka - sjever: procjena potresnog rizika</a:t>
            </a:r>
          </a:p>
        </p:txBody>
      </p:sp>
    </p:spTree>
    <p:extLst>
      <p:ext uri="{BB962C8B-B14F-4D97-AF65-F5344CB8AC3E}">
        <p14:creationId xmlns:p14="http://schemas.microsoft.com/office/powerpoint/2010/main" val="2344497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PROCJENA rizika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9544B-1E77-A779-DED6-00ABEAAE4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28568"/>
            <a:ext cx="8974138" cy="5309765"/>
          </a:xfrm>
        </p:spPr>
        <p:txBody>
          <a:bodyPr/>
          <a:lstStyle/>
          <a:p>
            <a:r>
              <a:rPr lang="hr-HR" dirty="0" err="1"/>
              <a:t>Openquake</a:t>
            </a:r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 dirty="0"/>
              <a:t>Gradska četvrt Trešnjevka - sjever: procjena potresnog rizika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B54D7A-55D1-ACF8-5191-B8709F3D24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24" y="1347152"/>
            <a:ext cx="7708476" cy="50851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918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</a:t>
            </a:r>
            <a:r>
              <a:rPr lang="hr-HR" dirty="0" err="1"/>
              <a:t>PROCJENa</a:t>
            </a:r>
            <a:r>
              <a:rPr lang="hr-HR" dirty="0"/>
              <a:t> rizika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9544B-1E77-A779-DED6-00ABEAAE4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28568"/>
            <a:ext cx="8974138" cy="5309765"/>
          </a:xfrm>
        </p:spPr>
        <p:txBody>
          <a:bodyPr/>
          <a:lstStyle/>
          <a:p>
            <a:r>
              <a:rPr lang="hr-HR" dirty="0" err="1"/>
              <a:t>Openquake</a:t>
            </a:r>
            <a:endParaRPr lang="hr-HR" dirty="0"/>
          </a:p>
          <a:p>
            <a:pPr lvl="1"/>
            <a:r>
              <a:rPr lang="hr-HR" dirty="0"/>
              <a:t>kalkulator oštećenja za hazard temeljen na događajima (engl. </a:t>
            </a:r>
            <a:r>
              <a:rPr lang="hr-HR" i="1" dirty="0"/>
              <a:t>event-</a:t>
            </a:r>
            <a:r>
              <a:rPr lang="hr-HR" i="1" dirty="0" err="1"/>
              <a:t>based</a:t>
            </a:r>
            <a:r>
              <a:rPr lang="hr-HR" i="1" dirty="0"/>
              <a:t> </a:t>
            </a:r>
            <a:r>
              <a:rPr lang="hr-HR" i="1" dirty="0" err="1"/>
              <a:t>damage</a:t>
            </a:r>
            <a:r>
              <a:rPr lang="hr-HR" i="1" dirty="0"/>
              <a:t> </a:t>
            </a:r>
            <a:r>
              <a:rPr lang="hr-HR" i="1" dirty="0" err="1"/>
              <a:t>calculator</a:t>
            </a:r>
            <a:r>
              <a:rPr lang="hr-HR" dirty="0"/>
              <a:t>)</a:t>
            </a:r>
          </a:p>
          <a:p>
            <a:pPr lvl="1"/>
            <a:r>
              <a:rPr lang="hr-HR" dirty="0"/>
              <a:t>kalkulator rizika za hazard temeljen </a:t>
            </a:r>
            <a:r>
              <a:rPr lang="hr-HR" dirty="0" err="1"/>
              <a:t>temeljen</a:t>
            </a:r>
            <a:r>
              <a:rPr lang="hr-HR" dirty="0"/>
              <a:t> na događajima (engl. </a:t>
            </a:r>
            <a:r>
              <a:rPr lang="hr-HR" i="1" dirty="0"/>
              <a:t>event-</a:t>
            </a:r>
            <a:r>
              <a:rPr lang="hr-HR" i="1" dirty="0" err="1"/>
              <a:t>based</a:t>
            </a:r>
            <a:r>
              <a:rPr lang="hr-HR" i="1" dirty="0"/>
              <a:t> </a:t>
            </a:r>
            <a:r>
              <a:rPr lang="hr-HR" i="1" dirty="0" err="1"/>
              <a:t>risk</a:t>
            </a:r>
            <a:r>
              <a:rPr lang="hr-HR" i="1" dirty="0"/>
              <a:t> </a:t>
            </a:r>
            <a:r>
              <a:rPr lang="hr-HR" i="1" dirty="0" err="1"/>
              <a:t>calculator</a:t>
            </a:r>
            <a:r>
              <a:rPr lang="hr-HR" dirty="0"/>
              <a:t>)</a:t>
            </a:r>
          </a:p>
          <a:p>
            <a:pPr lvl="1"/>
            <a:endParaRPr lang="hr-HR" dirty="0"/>
          </a:p>
          <a:p>
            <a:r>
              <a:rPr lang="hr-HR" dirty="0"/>
              <a:t>Pokazatelji potresnog rizika</a:t>
            </a:r>
          </a:p>
          <a:p>
            <a:pPr lvl="1"/>
            <a:r>
              <a:rPr lang="hr-HR" dirty="0">
                <a:solidFill>
                  <a:srgbClr val="F5750B"/>
                </a:solidFill>
              </a:rPr>
              <a:t>broj srušenih zgrada</a:t>
            </a:r>
          </a:p>
          <a:p>
            <a:pPr lvl="1"/>
            <a:r>
              <a:rPr lang="hr-HR" dirty="0"/>
              <a:t>broj žrtava</a:t>
            </a:r>
          </a:p>
          <a:p>
            <a:pPr lvl="1"/>
            <a:r>
              <a:rPr lang="hr-HR" dirty="0"/>
              <a:t>broj teško ozlijeđenih osoba</a:t>
            </a:r>
          </a:p>
          <a:p>
            <a:pPr lvl="1"/>
            <a:r>
              <a:rPr lang="hr-HR" dirty="0"/>
              <a:t>broj ljudi koji će morati napustiti zgrade</a:t>
            </a:r>
          </a:p>
          <a:p>
            <a:pPr lvl="1"/>
            <a:r>
              <a:rPr lang="hr-HR" dirty="0">
                <a:solidFill>
                  <a:srgbClr val="F5750B"/>
                </a:solidFill>
              </a:rPr>
              <a:t>ukupni izravni novčani gubici zbog oštećenja zgrada</a:t>
            </a:r>
          </a:p>
          <a:p>
            <a:pPr lvl="1"/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 dirty="0"/>
              <a:t>Gradska četvrt Trešnjevka - sjever: procjena potresnog rizika</a:t>
            </a:r>
          </a:p>
        </p:txBody>
      </p:sp>
    </p:spTree>
    <p:extLst>
      <p:ext uri="{BB962C8B-B14F-4D97-AF65-F5344CB8AC3E}">
        <p14:creationId xmlns:p14="http://schemas.microsoft.com/office/powerpoint/2010/main" val="1629188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</a:t>
            </a:r>
            <a:r>
              <a:rPr lang="hr-HR" dirty="0" err="1"/>
              <a:t>PROCJENa</a:t>
            </a:r>
            <a:r>
              <a:rPr lang="hr-HR" dirty="0"/>
              <a:t> rizika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9544B-1E77-A779-DED6-00ABEAAE4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828568"/>
            <a:ext cx="9144000" cy="5309765"/>
          </a:xfrm>
        </p:spPr>
        <p:txBody>
          <a:bodyPr/>
          <a:lstStyle/>
          <a:p>
            <a:pPr marL="0" indent="0" algn="ctr">
              <a:buNone/>
            </a:pPr>
            <a:r>
              <a:rPr lang="hr-HR" sz="2000" dirty="0"/>
              <a:t>Broj srušenih zgrada </a:t>
            </a:r>
            <a:r>
              <a:rPr lang="pl-PL" sz="2000" dirty="0"/>
              <a:t>u odnosu na određena povratna razdoblja djelovanja potresa</a:t>
            </a:r>
            <a:endParaRPr lang="hr-HR" sz="2000" dirty="0"/>
          </a:p>
          <a:p>
            <a:pPr lvl="1"/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 dirty="0"/>
              <a:t>Gradska četvrt Trešnjevka - sjever: procjena potresnog rizika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D3B5FC-EA11-36AD-2F02-37D664739D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8" y="1722044"/>
            <a:ext cx="7503624" cy="45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7D3175-B06A-D270-DB04-AE1AF61F38B0}"/>
              </a:ext>
            </a:extLst>
          </p:cNvPr>
          <p:cNvCxnSpPr/>
          <p:nvPr/>
        </p:nvCxnSpPr>
        <p:spPr>
          <a:xfrm flipV="1">
            <a:off x="7467600" y="3048000"/>
            <a:ext cx="0" cy="2319867"/>
          </a:xfrm>
          <a:prstGeom prst="line">
            <a:avLst/>
          </a:prstGeom>
          <a:ln w="3175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7152EF-780E-7C5A-1818-A5758EE1C182}"/>
              </a:ext>
            </a:extLst>
          </p:cNvPr>
          <p:cNvCxnSpPr>
            <a:cxnSpLocks/>
          </p:cNvCxnSpPr>
          <p:nvPr/>
        </p:nvCxnSpPr>
        <p:spPr>
          <a:xfrm flipH="1">
            <a:off x="2015067" y="3048000"/>
            <a:ext cx="5452533" cy="0"/>
          </a:xfrm>
          <a:prstGeom prst="line">
            <a:avLst/>
          </a:prstGeom>
          <a:ln w="3175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1885778-E820-E585-A980-D21007DF00FE}"/>
              </a:ext>
            </a:extLst>
          </p:cNvPr>
          <p:cNvSpPr txBox="1">
            <a:spLocks/>
          </p:cNvSpPr>
          <p:nvPr/>
        </p:nvSpPr>
        <p:spPr bwMode="auto">
          <a:xfrm>
            <a:off x="6849533" y="5367867"/>
            <a:ext cx="1236133" cy="40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hr-HR" sz="2000" dirty="0">
                <a:solidFill>
                  <a:srgbClr val="F5750B"/>
                </a:solidFill>
              </a:rPr>
              <a:t>500</a:t>
            </a:r>
          </a:p>
          <a:p>
            <a:pPr lvl="1"/>
            <a:endParaRPr lang="hr-HR" dirty="0">
              <a:solidFill>
                <a:srgbClr val="F5750B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A84DF33-A307-2E09-D590-B22EA76D68AA}"/>
              </a:ext>
            </a:extLst>
          </p:cNvPr>
          <p:cNvSpPr txBox="1">
            <a:spLocks/>
          </p:cNvSpPr>
          <p:nvPr/>
        </p:nvSpPr>
        <p:spPr bwMode="auto">
          <a:xfrm>
            <a:off x="1608666" y="3042202"/>
            <a:ext cx="1236133" cy="40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hr-HR" sz="2000" dirty="0">
                <a:solidFill>
                  <a:srgbClr val="F5750B"/>
                </a:solidFill>
              </a:rPr>
              <a:t>95</a:t>
            </a:r>
          </a:p>
          <a:p>
            <a:pPr lvl="1"/>
            <a:endParaRPr lang="hr-HR" dirty="0">
              <a:solidFill>
                <a:srgbClr val="F575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0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</a:t>
            </a:r>
            <a:r>
              <a:rPr lang="hr-HR" dirty="0" err="1"/>
              <a:t>PROCJENa</a:t>
            </a:r>
            <a:r>
              <a:rPr lang="hr-HR" dirty="0"/>
              <a:t> rizika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9544B-1E77-A779-DED6-00ABEAAE4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828568"/>
            <a:ext cx="9144000" cy="5309765"/>
          </a:xfrm>
        </p:spPr>
        <p:txBody>
          <a:bodyPr/>
          <a:lstStyle/>
          <a:p>
            <a:pPr marL="0" indent="0" algn="ctr">
              <a:buNone/>
            </a:pPr>
            <a:r>
              <a:rPr lang="hr-HR" sz="2000" dirty="0"/>
              <a:t>Novčani gubici </a:t>
            </a:r>
            <a:r>
              <a:rPr lang="pl-PL" sz="2000" dirty="0"/>
              <a:t>u odnosu na određena povratna razdoblja djelovanja potresa</a:t>
            </a:r>
            <a:endParaRPr lang="hr-HR" sz="2000" dirty="0"/>
          </a:p>
          <a:p>
            <a:pPr lvl="1"/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 dirty="0"/>
              <a:t>Gradska četvrt Trešnjevka - sjever: procjena potresnog rizika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948641-C3C6-99A8-A730-505DC637A4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2" y="1719072"/>
            <a:ext cx="7740042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B00251-2EC1-7EEA-D4A3-9C48B3D7246A}"/>
              </a:ext>
            </a:extLst>
          </p:cNvPr>
          <p:cNvSpPr txBox="1">
            <a:spLocks/>
          </p:cNvSpPr>
          <p:nvPr/>
        </p:nvSpPr>
        <p:spPr bwMode="auto">
          <a:xfrm>
            <a:off x="7081598" y="5374883"/>
            <a:ext cx="1236133" cy="40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hr-HR" sz="2000" dirty="0">
                <a:solidFill>
                  <a:srgbClr val="F5750B"/>
                </a:solidFill>
              </a:rPr>
              <a:t>500</a:t>
            </a:r>
          </a:p>
          <a:p>
            <a:pPr lvl="1"/>
            <a:endParaRPr lang="hr-HR" dirty="0">
              <a:solidFill>
                <a:srgbClr val="F5750B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34CD05-BB38-FFAA-CF1C-811C0506AD3A}"/>
              </a:ext>
            </a:extLst>
          </p:cNvPr>
          <p:cNvCxnSpPr>
            <a:cxnSpLocks/>
          </p:cNvCxnSpPr>
          <p:nvPr/>
        </p:nvCxnSpPr>
        <p:spPr>
          <a:xfrm flipV="1">
            <a:off x="7755472" y="3081868"/>
            <a:ext cx="0" cy="2239432"/>
          </a:xfrm>
          <a:prstGeom prst="line">
            <a:avLst/>
          </a:prstGeom>
          <a:ln w="3175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327872-7E94-03AE-DAC5-3A09DBECD87C}"/>
              </a:ext>
            </a:extLst>
          </p:cNvPr>
          <p:cNvCxnSpPr>
            <a:cxnSpLocks/>
          </p:cNvCxnSpPr>
          <p:nvPr/>
        </p:nvCxnSpPr>
        <p:spPr>
          <a:xfrm flipH="1">
            <a:off x="2895600" y="3076070"/>
            <a:ext cx="4859872" cy="0"/>
          </a:xfrm>
          <a:prstGeom prst="line">
            <a:avLst/>
          </a:prstGeom>
          <a:ln w="3175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38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</a:t>
            </a:r>
            <a:r>
              <a:rPr lang="hr-HR" dirty="0" err="1"/>
              <a:t>PROCJENa</a:t>
            </a:r>
            <a:r>
              <a:rPr lang="hr-HR" dirty="0"/>
              <a:t> rizika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9544B-1E77-A779-DED6-00ABEAAE4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28568"/>
            <a:ext cx="8974138" cy="5309765"/>
          </a:xfrm>
        </p:spPr>
        <p:txBody>
          <a:bodyPr/>
          <a:lstStyle/>
          <a:p>
            <a:r>
              <a:rPr lang="hr-HR" dirty="0"/>
              <a:t>prosječni godišnji gubici (AAL): 21,3 milijuna EUR</a:t>
            </a:r>
          </a:p>
          <a:p>
            <a:r>
              <a:rPr lang="hr-HR" dirty="0"/>
              <a:t>relativni prosječni godišnji gubici (AALR): 0,41 %  </a:t>
            </a:r>
          </a:p>
          <a:p>
            <a:pPr marL="457200" lvl="1" indent="0">
              <a:buNone/>
            </a:pPr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 dirty="0"/>
              <a:t>Gradska četvrt Trešnjevka - sjever: procjena potresnog rizika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DFF867F-9B82-5C9F-ED61-95EE90126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36" y="2643196"/>
            <a:ext cx="7339797" cy="105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hr-HR" sz="4000" b="1" dirty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VISOK POTRESNI RIZIK</a:t>
            </a:r>
            <a:endParaRPr lang="hr-HR" altLang="sr-Latn-RS" sz="4000" b="1" dirty="0">
              <a:solidFill>
                <a:srgbClr val="F57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0382F64-0ACD-4FCF-46B0-07DC87F4BE3D}"/>
              </a:ext>
            </a:extLst>
          </p:cNvPr>
          <p:cNvSpPr/>
          <p:nvPr/>
        </p:nvSpPr>
        <p:spPr>
          <a:xfrm>
            <a:off x="4013200" y="1803400"/>
            <a:ext cx="364067" cy="592667"/>
          </a:xfrm>
          <a:prstGeom prst="downArrow">
            <a:avLst/>
          </a:prstGeom>
          <a:solidFill>
            <a:schemeClr val="bg1"/>
          </a:solidFill>
          <a:ln>
            <a:solidFill>
              <a:srgbClr val="F575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616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TESTNO PODRUČJE: </a:t>
            </a:r>
            <a:r>
              <a:rPr lang="hr-HR" dirty="0" err="1"/>
              <a:t>PROCJENa</a:t>
            </a:r>
            <a:r>
              <a:rPr lang="hr-HR" dirty="0"/>
              <a:t> rizika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9544B-1E77-A779-DED6-00ABEAAE4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828568"/>
            <a:ext cx="9144000" cy="5309765"/>
          </a:xfrm>
        </p:spPr>
        <p:txBody>
          <a:bodyPr/>
          <a:lstStyle/>
          <a:p>
            <a:pPr marL="0" indent="0" algn="ctr">
              <a:buNone/>
            </a:pPr>
            <a:r>
              <a:rPr lang="hr-HR" sz="2000" dirty="0"/>
              <a:t>Objedinjeni podaci o prosječnim novčanim gubicima zbog oštećenja konstrukcija na razini mjesnih odbora</a:t>
            </a:r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 dirty="0"/>
              <a:t>Gradska četvrt Trešnjevka - sjever: procjena potresnog rizika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044245-FB01-3278-F51B-87D1A01785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498" y="1923203"/>
            <a:ext cx="9018766" cy="39138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233567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zaključak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 dirty="0"/>
              <a:t>Gradska četvrt Trešnjevka - sjever: procjena potresnog rizika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05C498-1C66-31C5-092D-DED5C7232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28568"/>
            <a:ext cx="8549856" cy="5309765"/>
          </a:xfrm>
        </p:spPr>
        <p:txBody>
          <a:bodyPr/>
          <a:lstStyle/>
          <a:p>
            <a:pPr algn="just">
              <a:spcBef>
                <a:spcPts val="900"/>
              </a:spcBef>
            </a:pPr>
            <a:r>
              <a:rPr lang="hr-HR" sz="2000" dirty="0"/>
              <a:t>Za testno područje (gradska četvrt Trešnjevka – sjever) provedena procjena rizika od potresa</a:t>
            </a:r>
          </a:p>
          <a:p>
            <a:pPr algn="just">
              <a:spcBef>
                <a:spcPts val="900"/>
              </a:spcBef>
            </a:pPr>
            <a:r>
              <a:rPr lang="hr-HR" sz="2000" dirty="0"/>
              <a:t>Odabrana Razina 3 – najdetaljniji ulazni podaci (na razini zgrade)</a:t>
            </a:r>
          </a:p>
          <a:p>
            <a:pPr algn="just">
              <a:spcBef>
                <a:spcPts val="900"/>
              </a:spcBef>
            </a:pPr>
            <a:r>
              <a:rPr lang="hr-HR" sz="2000" dirty="0"/>
              <a:t>Za svaku zgradu u portfelju su definirani atributi iz pregleda na terenu i ostalih dostupnih podataka, te je na temelju atributa pridružen tip zgrade </a:t>
            </a:r>
          </a:p>
          <a:p>
            <a:pPr algn="just">
              <a:spcBef>
                <a:spcPts val="900"/>
              </a:spcBef>
            </a:pPr>
            <a:r>
              <a:rPr lang="hr-HR" sz="2000" dirty="0"/>
              <a:t>Svakoj zgradi je na temelju tipa pridružena odgovarajuća krivulja vjerojatnosti oštećenja te pripadni modeli oštetljivosti koji se odnose na broj srušenih zgrada, novčane gubitke, žrtve, ozlijeđene osobe i broj osoba koje će ostati bez doma</a:t>
            </a:r>
          </a:p>
          <a:p>
            <a:pPr algn="just">
              <a:spcBef>
                <a:spcPts val="900"/>
              </a:spcBef>
            </a:pPr>
            <a:r>
              <a:rPr lang="hr-HR" sz="2000" dirty="0"/>
              <a:t>Procjena rizika provodi se za svaku zgradu, a podaci se mogu prikazati i na razini zgrade i objedinjeni za određenu administrativnu razinu</a:t>
            </a:r>
          </a:p>
          <a:p>
            <a:pPr algn="just">
              <a:spcBef>
                <a:spcPts val="900"/>
              </a:spcBef>
            </a:pPr>
            <a:r>
              <a:rPr lang="hr-HR" sz="2000" dirty="0"/>
              <a:t>Prema dobivenim pokazateljima rizika može se zaključiti da je POTRESNI RIZIK VISOK!</a:t>
            </a:r>
          </a:p>
          <a:p>
            <a:pPr>
              <a:spcBef>
                <a:spcPts val="600"/>
              </a:spcBef>
            </a:pPr>
            <a:endParaRPr lang="hr-HR" sz="2000" dirty="0"/>
          </a:p>
          <a:p>
            <a:pPr marL="457200" lvl="1" indent="0">
              <a:spcBef>
                <a:spcPts val="600"/>
              </a:spcBef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9262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LITERATURA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9544B-1E77-A779-DED6-00ABEAAE4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774117"/>
            <a:ext cx="9144000" cy="5309765"/>
          </a:xfrm>
        </p:spPr>
        <p:txBody>
          <a:bodyPr/>
          <a:lstStyle/>
          <a:p>
            <a:pPr marL="234315" marR="0" indent="-234315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dirty="0">
                <a:effectLst/>
                <a:cs typeface="Times New Roman" panose="02020603050405020304" pitchFamily="18" charset="0"/>
              </a:rPr>
              <a:t>Bačić, M.,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Librić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, L., Pavlić, V., Car, M., Rossi, N.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i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Matić, S. (2023) '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Procjena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potresnog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rizika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na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području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Grada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Zagreba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–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Geotehnički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elaborat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',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Sveučilište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u Zagrebu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Građevinski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fakultet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, Zagreb, Hrvatska.</a:t>
            </a:r>
            <a:endParaRPr lang="hr-HR" sz="1100" dirty="0">
              <a:effectLst/>
              <a:cs typeface="Times New Roman" panose="02020603050405020304" pitchFamily="18" charset="0"/>
            </a:endParaRPr>
          </a:p>
          <a:p>
            <a:pPr marL="234315" marR="0" indent="-234315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dirty="0">
                <a:effectLst/>
                <a:cs typeface="Times New Roman" panose="02020603050405020304" pitchFamily="18" charset="0"/>
              </a:rPr>
              <a:t>Crowley, H.,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Dabbeek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, J.,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Despotaki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, V., Rodrigues, D., Martins, L., Silva, V.,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Romão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, X., Pereira, N.,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Weatherill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, G.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i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Danciu, L. (2021a) European Seismic Risk Model (ESRM20), EFEHR Technical Report 002, V1.0.1, https://doi.org/10.7414/EUC-EFEHR-TR002-ESRM20.</a:t>
            </a:r>
            <a:endParaRPr lang="hr-HR" sz="1100" dirty="0">
              <a:effectLst/>
              <a:cs typeface="Times New Roman" panose="02020603050405020304" pitchFamily="18" charset="0"/>
            </a:endParaRPr>
          </a:p>
          <a:p>
            <a:pPr marL="234315" marR="0" indent="-234315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dirty="0">
                <a:effectLst/>
                <a:cs typeface="Times New Roman" panose="02020603050405020304" pitchFamily="18" charset="0"/>
              </a:rPr>
              <a:t>GEM (2022) </a:t>
            </a:r>
            <a:r>
              <a:rPr lang="en-US" sz="1100" i="1" dirty="0">
                <a:effectLst/>
                <a:cs typeface="Times New Roman" panose="02020603050405020304" pitchFamily="18" charset="0"/>
              </a:rPr>
              <a:t>The </a:t>
            </a:r>
            <a:r>
              <a:rPr lang="en-US" sz="1100" i="1" dirty="0" err="1">
                <a:effectLst/>
                <a:cs typeface="Times New Roman" panose="02020603050405020304" pitchFamily="18" charset="0"/>
              </a:rPr>
              <a:t>OpenQuake</a:t>
            </a:r>
            <a:r>
              <a:rPr lang="en-US" sz="1100" i="1" dirty="0">
                <a:effectLst/>
                <a:cs typeface="Times New Roman" panose="02020603050405020304" pitchFamily="18" charset="0"/>
              </a:rPr>
              <a:t>-engine User Manual. Global Earthquake Model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(GEM) Open-Quake Manual for Engine version 3.16.6.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doi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: 10.13117/GEM.OPENQUAKE.MAN.ENGINE.3.16.6</a:t>
            </a:r>
            <a:endParaRPr lang="hr-HR" sz="1100" dirty="0">
              <a:effectLst/>
              <a:cs typeface="Times New Roman" panose="02020603050405020304" pitchFamily="18" charset="0"/>
            </a:endParaRPr>
          </a:p>
          <a:p>
            <a:pPr marL="234315" marR="0" indent="-234315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dirty="0">
                <a:effectLst/>
                <a:cs typeface="Times New Roman" panose="02020603050405020304" pitchFamily="18" charset="0"/>
              </a:rPr>
              <a:t>GEM (n.d.) </a:t>
            </a:r>
            <a:r>
              <a:rPr lang="en-US" sz="1100" i="1" dirty="0" err="1">
                <a:effectLst/>
                <a:cs typeface="Times New Roman" panose="02020603050405020304" pitchFamily="18" charset="0"/>
              </a:rPr>
              <a:t>OpenQuake</a:t>
            </a:r>
            <a:r>
              <a:rPr lang="en-US" sz="1100" i="1" dirty="0">
                <a:effectLst/>
                <a:cs typeface="Times New Roman" panose="02020603050405020304" pitchFamily="18" charset="0"/>
              </a:rPr>
              <a:t> workshop – Module 1, Introduction to </a:t>
            </a:r>
            <a:r>
              <a:rPr lang="en-US" sz="1100" i="1" dirty="0" err="1">
                <a:effectLst/>
                <a:cs typeface="Times New Roman" panose="02020603050405020304" pitchFamily="18" charset="0"/>
              </a:rPr>
              <a:t>Openquake</a:t>
            </a:r>
            <a:r>
              <a:rPr lang="en-US" sz="1100" i="1" dirty="0">
                <a:effectLst/>
                <a:cs typeface="Times New Roman" panose="02020603050405020304" pitchFamily="18" charset="0"/>
              </a:rPr>
              <a:t>,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GEM, TREQ, USAID [online].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Dostupno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na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: </a:t>
            </a:r>
            <a:r>
              <a:rPr lang="en-US" sz="1100" u="none" strike="noStrike" dirty="0">
                <a:solidFill>
                  <a:srgbClr val="354551"/>
                </a:solidFill>
                <a:effectLst/>
                <a:cs typeface="Times New Roman" panose="02020603050405020304" pitchFamily="18" charset="0"/>
                <a:hlinkClick r:id="rId3"/>
              </a:rPr>
              <a:t> www.training.openquake.org/oq-introduction</a:t>
            </a:r>
            <a:r>
              <a:rPr lang="en-US" sz="1100" u="sng" dirty="0">
                <a:solidFill>
                  <a:srgbClr val="354551"/>
                </a:solidFill>
                <a:effectLst/>
                <a:cs typeface="Times New Roman" panose="02020603050405020304" pitchFamily="18" charset="0"/>
                <a:hlinkClick r:id="rId3"/>
              </a:rPr>
              <a:t> </a:t>
            </a:r>
            <a:r>
              <a:rPr lang="hr-HR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(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pristupljeno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: 1.9.2022.).</a:t>
            </a:r>
            <a:endParaRPr lang="hr-HR" sz="1100" dirty="0">
              <a:effectLst/>
              <a:cs typeface="Times New Roman" panose="02020603050405020304" pitchFamily="18" charset="0"/>
            </a:endParaRPr>
          </a:p>
          <a:p>
            <a:pPr marL="234315" marR="0" indent="-234315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dirty="0" err="1">
                <a:effectLst/>
                <a:cs typeface="Times New Roman" panose="02020603050405020304" pitchFamily="18" charset="0"/>
              </a:rPr>
              <a:t>Herak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, M.,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Herak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D.i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Markušić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, S. (1996) 'Revision of the earthquake catalogue and seismicity of Croatia, 1908-1992'. Terra Nova, vol. 8, str. 86-94.</a:t>
            </a:r>
            <a:endParaRPr lang="hr-HR" sz="1100" dirty="0">
              <a:effectLst/>
              <a:cs typeface="Times New Roman" panose="02020603050405020304" pitchFamily="18" charset="0"/>
            </a:endParaRPr>
          </a:p>
          <a:p>
            <a:pPr marL="234315" marR="0" indent="-234315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hr-HR" sz="1100" dirty="0">
                <a:effectLst/>
                <a:cs typeface="Times New Roman" panose="02020603050405020304" pitchFamily="18" charset="0"/>
              </a:rPr>
              <a:t>HZN (2011), HRN EN 1998-1:2011+/Ispr.2:2015+A1:2014+NA:2011, </a:t>
            </a:r>
            <a:r>
              <a:rPr lang="hr-HR" sz="1100" dirty="0" err="1">
                <a:effectLst/>
                <a:cs typeface="Times New Roman" panose="02020603050405020304" pitchFamily="18" charset="0"/>
              </a:rPr>
              <a:t>Eurokod</a:t>
            </a:r>
            <a:r>
              <a:rPr lang="hr-HR" sz="1100" dirty="0">
                <a:effectLst/>
                <a:cs typeface="Times New Roman" panose="02020603050405020304" pitchFamily="18" charset="0"/>
              </a:rPr>
              <a:t> 8: Projektiranje potresne otpornosti konstrukcija - 1.dio: Opća pravila, potresna djelovanja i pravila za zgrade, Zagreb, Hrvatska</a:t>
            </a:r>
          </a:p>
          <a:p>
            <a:pPr marL="234315" marR="0" indent="-234315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dirty="0" err="1">
                <a:effectLst/>
                <a:cs typeface="Times New Roman" panose="02020603050405020304" pitchFamily="18" charset="0"/>
              </a:rPr>
              <a:t>Markušić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, S.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i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hr-HR" sz="1100">
                <a:effectLst/>
                <a:cs typeface="Times New Roman" panose="02020603050405020304" pitchFamily="18" charset="0"/>
              </a:rPr>
              <a:t>dr</a:t>
            </a:r>
            <a:r>
              <a:rPr lang="en-US" sz="1100">
                <a:effectLst/>
                <a:cs typeface="Times New Roman" panose="02020603050405020304" pitchFamily="18" charset="0"/>
              </a:rPr>
              <a:t>. 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(2023) '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Elaborat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Seizmičkih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istraživanja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(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faza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I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i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II)',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Sveučilište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u Zagrebu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Prirodoslovni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–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matematički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fakultet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Geofizički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odsjek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, Zagreb, Hrvatska.</a:t>
            </a:r>
            <a:endParaRPr lang="hr-HR" sz="1100" dirty="0">
              <a:effectLst/>
              <a:cs typeface="Times New Roman" panose="02020603050405020304" pitchFamily="18" charset="0"/>
            </a:endParaRPr>
          </a:p>
          <a:p>
            <a:pPr marL="234315" marR="0" indent="-234315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dirty="0">
                <a:effectLst/>
                <a:cs typeface="Times New Roman" panose="02020603050405020304" pitchFamily="18" charset="0"/>
              </a:rPr>
              <a:t>Martins, L.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i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Silva, V. (2021) 'Development of a fragility and vulnerability model for global seismic risk analyses', </a:t>
            </a:r>
            <a:r>
              <a:rPr lang="en-US" sz="1100" i="1" dirty="0">
                <a:effectLst/>
                <a:cs typeface="Times New Roman" panose="02020603050405020304" pitchFamily="18" charset="0"/>
              </a:rPr>
              <a:t>Bull Earthquake Eng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19, 6719-6745. https://doi.org/10.1007/s10518-020-00885-1</a:t>
            </a:r>
            <a:endParaRPr lang="hr-HR" sz="1100" dirty="0">
              <a:effectLst/>
              <a:cs typeface="Times New Roman" panose="02020603050405020304" pitchFamily="18" charset="0"/>
            </a:endParaRPr>
          </a:p>
          <a:p>
            <a:pPr marL="234315" marR="0" indent="-234315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dirty="0" err="1">
                <a:effectLst/>
                <a:cs typeface="Times New Roman" panose="02020603050405020304" pitchFamily="18" charset="0"/>
              </a:rPr>
              <a:t>Podolszki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, L.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i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Terzić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, J. (2023) '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Procjena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potresnog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rizika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Grada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Zagreba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–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Geološki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elaborat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',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Hrvatski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geološki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institut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, Zagreb, Hrvatska.</a:t>
            </a:r>
            <a:endParaRPr lang="hr-HR" sz="1100" dirty="0">
              <a:effectLst/>
              <a:cs typeface="Times New Roman" panose="02020603050405020304" pitchFamily="18" charset="0"/>
            </a:endParaRPr>
          </a:p>
          <a:p>
            <a:pPr marL="234315" marR="0" indent="-234315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dirty="0">
                <a:effectLst/>
                <a:cs typeface="Times New Roman" panose="02020603050405020304" pitchFamily="18" charset="0"/>
              </a:rPr>
              <a:t>Silva, V. (2018) 'Critical Issues on Probabilistic Earthquake Loss Assessment', Journal of Earthquake Engineering, 22 (9), str. 1683-1709, DOI: https://doi.org/10.1080/13632469.2017.1297264</a:t>
            </a:r>
            <a:endParaRPr lang="hr-HR" sz="1100" dirty="0">
              <a:effectLst/>
              <a:cs typeface="Times New Roman" panose="02020603050405020304" pitchFamily="18" charset="0"/>
            </a:endParaRPr>
          </a:p>
          <a:p>
            <a:pPr marL="234315" marR="0" indent="-234315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dirty="0">
                <a:effectLst/>
                <a:cs typeface="Times New Roman" panose="02020603050405020304" pitchFamily="18" charset="0"/>
              </a:rPr>
              <a:t>Silva, V., Crowley, H., Pagani, M.,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Monelli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, D.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i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Pinho, R. (2014) 'Development of the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OpenQuake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engine, the Global Earthquake Model’s open-source software for seismic risk assessment', Natural Hazards, vol. 72, br. 3, str. 1409-1427.</a:t>
            </a:r>
            <a:endParaRPr lang="hr-HR" sz="1100" dirty="0">
              <a:effectLst/>
              <a:cs typeface="Times New Roman" panose="02020603050405020304" pitchFamily="18" charset="0"/>
            </a:endParaRPr>
          </a:p>
          <a:p>
            <a:pPr marL="234315" marR="0" indent="-234315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dirty="0">
                <a:effectLst/>
                <a:cs typeface="Times New Roman" panose="02020603050405020304" pitchFamily="18" charset="0"/>
              </a:rPr>
              <a:t>Silva, V.,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Yepes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-Estrada, C.,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Dabbeek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, J., Martins, L. </a:t>
            </a:r>
            <a:r>
              <a:rPr lang="en-US" sz="1100" dirty="0" err="1">
                <a:effectLst/>
                <a:cs typeface="Times New Roman" panose="02020603050405020304" pitchFamily="18" charset="0"/>
              </a:rPr>
              <a:t>i</a:t>
            </a:r>
            <a:r>
              <a:rPr lang="en-US" sz="1100" dirty="0">
                <a:effectLst/>
                <a:cs typeface="Times New Roman" panose="02020603050405020304" pitchFamily="18" charset="0"/>
              </a:rPr>
              <a:t> Brzev, S. (2018) GED4ALL - Global Exposure Database for Multi-Hazard Risk Analysis – Multi-Hazard Exposure Taxonomy, GEM Technical Report 2018-01, GEM Foundation, Pavia, Italy.</a:t>
            </a:r>
            <a:endParaRPr lang="hr-HR" sz="11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 dirty="0"/>
              <a:t>Gradska četvrt Trešnjevka - sjever: procjena potresnog rizika</a:t>
            </a:r>
          </a:p>
        </p:txBody>
      </p:sp>
    </p:spTree>
    <p:extLst>
      <p:ext uri="{BB962C8B-B14F-4D97-AF65-F5344CB8AC3E}">
        <p14:creationId xmlns:p14="http://schemas.microsoft.com/office/powerpoint/2010/main" val="1730762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7AEB9E-899E-87F8-1E04-9EA7BDA48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7" y="906463"/>
            <a:ext cx="8884145" cy="4525962"/>
          </a:xfrm>
        </p:spPr>
        <p:txBody>
          <a:bodyPr/>
          <a:lstStyle/>
          <a:p>
            <a:r>
              <a:rPr lang="hr-HR" dirty="0"/>
              <a:t>Seizmički hazard (potresna opasnost)</a:t>
            </a:r>
          </a:p>
          <a:p>
            <a:pPr lvl="1" algn="just"/>
            <a:r>
              <a:rPr lang="hr-HR" dirty="0"/>
              <a:t>obuhvaća potencijalno razorne učinke potresa (primjerice podrhtavanje tla, likvefakcija, odroni, tsunami i slično) na promatranoj lokaciji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BE7D-D0E8-FBC3-5115-1B650B106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256695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398736" y="2016662"/>
            <a:ext cx="8607425" cy="1055796"/>
          </a:xfrm>
        </p:spPr>
        <p:txBody>
          <a:bodyPr/>
          <a:lstStyle/>
          <a:p>
            <a:pPr eaLnBrk="1" hangingPunct="1">
              <a:defRPr/>
            </a:pPr>
            <a:r>
              <a:rPr lang="hr-HR" sz="4000" b="1" noProof="0" dirty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ZAHVALJUJEMO NA PAŽNJI!</a:t>
            </a:r>
            <a:endParaRPr lang="hr-HR" altLang="sr-Latn-RS" sz="4000" b="1" cap="none" noProof="0" dirty="0">
              <a:solidFill>
                <a:srgbClr val="F57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536575" y="3248306"/>
            <a:ext cx="8607425" cy="123856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defRPr sz="3200" cap="all" baseline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rgbClr val="16161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endParaRPr lang="en-GB" altLang="sr-Latn-RS" sz="2400" b="1" kern="0" cap="none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lika 3">
            <a:extLst>
              <a:ext uri="{FF2B5EF4-FFF2-40B4-BE49-F238E27FC236}">
                <a16:creationId xmlns:a16="http://schemas.microsoft.com/office/drawing/2014/main" id="{9009A50A-35B6-4403-9A1D-33087A6C6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89" y="3755019"/>
            <a:ext cx="4672368" cy="1077119"/>
          </a:xfrm>
          <a:prstGeom prst="rect">
            <a:avLst/>
          </a:prstGeom>
        </p:spPr>
      </p:pic>
      <p:pic>
        <p:nvPicPr>
          <p:cNvPr id="6" name="Picture 5" descr="A picture containing text, gambling house, room&#10;&#10;Description automatically generated">
            <a:extLst>
              <a:ext uri="{FF2B5EF4-FFF2-40B4-BE49-F238E27FC236}">
                <a16:creationId xmlns:a16="http://schemas.microsoft.com/office/drawing/2014/main" id="{F4DAFFCE-9EF3-CF2C-8A3E-D4BEA54A92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12" y="3820230"/>
            <a:ext cx="979171" cy="94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89141"/>
      </p:ext>
    </p:extLst>
  </p:cSld>
  <p:clrMapOvr>
    <a:masterClrMapping/>
  </p:clrMapOvr>
  <p:transition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7AEB9E-899E-87F8-1E04-9EA7BDA48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Elementi rizika od potresa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BE7D-D0E8-FBC3-5115-1B650B106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AF82EEC-59CD-87F5-32BC-3117C1C97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639" y="1495108"/>
            <a:ext cx="5937733" cy="4826902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C53680-653E-D12E-138B-8DF8D1EC6EEA}"/>
              </a:ext>
            </a:extLst>
          </p:cNvPr>
          <p:cNvSpPr/>
          <p:nvPr/>
        </p:nvSpPr>
        <p:spPr bwMode="auto">
          <a:xfrm>
            <a:off x="3340797" y="1425575"/>
            <a:ext cx="2057821" cy="2597785"/>
          </a:xfrm>
          <a:prstGeom prst="rect">
            <a:avLst/>
          </a:prstGeom>
          <a:noFill/>
          <a:ln w="76200" cap="flat" cmpd="sng" algn="ctr">
            <a:solidFill>
              <a:srgbClr val="F5750B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lIns="91392" tIns="45696" rIns="91392" bIns="45696" anchor="ctr"/>
          <a:lstStyle/>
          <a:p>
            <a:pPr defTabSz="913916"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409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7AEB9E-899E-87F8-1E04-9EA7BDA48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7" y="906463"/>
            <a:ext cx="8818309" cy="4525962"/>
          </a:xfrm>
        </p:spPr>
        <p:txBody>
          <a:bodyPr/>
          <a:lstStyle/>
          <a:p>
            <a:r>
              <a:rPr lang="hr-HR" dirty="0">
                <a:solidFill>
                  <a:schemeClr val="bg1">
                    <a:lumMod val="65000"/>
                  </a:schemeClr>
                </a:solidFill>
              </a:rPr>
              <a:t>Seizmički hazard (potresna opasnost)</a:t>
            </a:r>
          </a:p>
          <a:p>
            <a:pPr lvl="1" algn="just"/>
            <a:r>
              <a:rPr lang="hr-HR" sz="1800" dirty="0">
                <a:solidFill>
                  <a:schemeClr val="bg1">
                    <a:lumMod val="65000"/>
                  </a:schemeClr>
                </a:solidFill>
              </a:rPr>
              <a:t>obuhvaća potencijalno razorne učinke potresa (primjerice podrhtavanje tla, likvefakcija, odroni, tsunami i slično) na promatranoj lokaciji</a:t>
            </a:r>
          </a:p>
          <a:p>
            <a:r>
              <a:rPr lang="hr-HR" dirty="0"/>
              <a:t>Izloženost</a:t>
            </a:r>
          </a:p>
          <a:p>
            <a:pPr lvl="1"/>
            <a:r>
              <a:rPr lang="hr-HR" sz="1800" dirty="0"/>
              <a:t>razmjer ljudske aktivnosti (primjerice prisutnost građevina) u područjima izloženim seizmičkom hazardu</a:t>
            </a:r>
          </a:p>
          <a:p>
            <a:pPr lvl="1" algn="just"/>
            <a:r>
              <a:rPr lang="hr-HR" sz="1800" dirty="0"/>
              <a:t>najvažniji dio podataka o izloženosti - postojeće zgrade (fond)</a:t>
            </a:r>
          </a:p>
          <a:p>
            <a:pPr lvl="1" algn="just"/>
            <a:r>
              <a:rPr lang="hr-HR" sz="1800" dirty="0"/>
              <a:t>zgrada se uobičajeno opisuje odabranom taksonomijom pomoću koje se pojedine značajke (primjerice, godina izgradnje, materijal, konstrukcijski sustav, katnost, i drugo), obuhvaćaju na ujednačen način, tako da se može provesti jednoznačna klasifikacija</a:t>
            </a:r>
          </a:p>
          <a:p>
            <a:pPr lvl="1"/>
            <a:r>
              <a:rPr lang="hr-HR" sz="1800" dirty="0"/>
              <a:t>financijska vrijednost zamjene fonda zgrada</a:t>
            </a:r>
          </a:p>
          <a:p>
            <a:pPr lvl="1"/>
            <a:r>
              <a:rPr lang="hr-HR" sz="1800" dirty="0"/>
              <a:t>broj stanovnika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BE7D-D0E8-FBC3-5115-1B650B106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26034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7AEB9E-899E-87F8-1E04-9EA7BDA48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Elementi rizika od potresa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BE7D-D0E8-FBC3-5115-1B650B106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AF82EEC-59CD-87F5-32BC-3117C1C97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639" y="1495108"/>
            <a:ext cx="5937733" cy="4826902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C53680-653E-D12E-138B-8DF8D1EC6EEA}"/>
              </a:ext>
            </a:extLst>
          </p:cNvPr>
          <p:cNvSpPr/>
          <p:nvPr/>
        </p:nvSpPr>
        <p:spPr bwMode="auto">
          <a:xfrm>
            <a:off x="5315898" y="1425575"/>
            <a:ext cx="2467474" cy="2597785"/>
          </a:xfrm>
          <a:prstGeom prst="rect">
            <a:avLst/>
          </a:prstGeom>
          <a:noFill/>
          <a:ln w="76200" cap="flat" cmpd="sng" algn="ctr">
            <a:solidFill>
              <a:srgbClr val="F5750B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lIns="91392" tIns="45696" rIns="91392" bIns="45696" anchor="ctr"/>
          <a:lstStyle/>
          <a:p>
            <a:pPr defTabSz="913916"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574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7AEB9E-899E-87F8-1E04-9EA7BDA48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7" y="906463"/>
            <a:ext cx="8818309" cy="5501652"/>
          </a:xfrm>
        </p:spPr>
        <p:txBody>
          <a:bodyPr/>
          <a:lstStyle/>
          <a:p>
            <a:pPr algn="just"/>
            <a:r>
              <a:rPr lang="hr-HR" dirty="0">
                <a:solidFill>
                  <a:schemeClr val="bg1">
                    <a:lumMod val="65000"/>
                  </a:schemeClr>
                </a:solidFill>
              </a:rPr>
              <a:t>Seizmički hazard (potresna opasnost)</a:t>
            </a:r>
          </a:p>
          <a:p>
            <a:pPr lvl="1" algn="just"/>
            <a:r>
              <a:rPr lang="hr-HR" sz="1800" dirty="0">
                <a:solidFill>
                  <a:schemeClr val="bg1">
                    <a:lumMod val="65000"/>
                  </a:schemeClr>
                </a:solidFill>
              </a:rPr>
              <a:t>obuhvaća potencijalno razorne učinke potresa (npr. podrhtavanje tla, likvefakcija, odroni, tsunami i slično) na promatranoj lokaciji</a:t>
            </a:r>
          </a:p>
          <a:p>
            <a:pPr algn="just"/>
            <a:r>
              <a:rPr lang="hr-HR" dirty="0">
                <a:solidFill>
                  <a:schemeClr val="bg1">
                    <a:lumMod val="65000"/>
                  </a:schemeClr>
                </a:solidFill>
              </a:rPr>
              <a:t>Izloženost</a:t>
            </a:r>
          </a:p>
          <a:p>
            <a:pPr lvl="1" algn="just"/>
            <a:r>
              <a:rPr lang="hr-HR" sz="1800" dirty="0">
                <a:solidFill>
                  <a:schemeClr val="bg1">
                    <a:lumMod val="65000"/>
                  </a:schemeClr>
                </a:solidFill>
              </a:rPr>
              <a:t>razmjer ljudske aktivnosti (primjerice prisutnost građevina) u područjima izloženim seizmičkom hazardu</a:t>
            </a:r>
          </a:p>
          <a:p>
            <a:pPr lvl="1" algn="just"/>
            <a:r>
              <a:rPr lang="hr-HR" sz="1800" dirty="0">
                <a:solidFill>
                  <a:schemeClr val="bg1">
                    <a:lumMod val="65000"/>
                  </a:schemeClr>
                </a:solidFill>
              </a:rPr>
              <a:t>najvažniji dio podataka o izloženosti - postojeće zgrade (fond)</a:t>
            </a:r>
          </a:p>
          <a:p>
            <a:pPr lvl="1" algn="just"/>
            <a:r>
              <a:rPr lang="hr-HR" sz="1800" dirty="0">
                <a:solidFill>
                  <a:schemeClr val="bg1">
                    <a:lumMod val="65000"/>
                  </a:schemeClr>
                </a:solidFill>
              </a:rPr>
              <a:t>zgrada se uobičajeno opisuje odabranom taksonomijom pomoću koje se pojedine značajke (primjerice, godina izgradnje, materijal, konstrukcijski sustav, katnost, i drugo), obuhvaćaju na ujednačen način, tako da se može provesti jednoznačna klasifikacija</a:t>
            </a:r>
          </a:p>
          <a:p>
            <a:pPr lvl="1" algn="just"/>
            <a:r>
              <a:rPr lang="hr-HR" sz="1800" dirty="0">
                <a:solidFill>
                  <a:schemeClr val="bg1">
                    <a:lumMod val="65000"/>
                  </a:schemeClr>
                </a:solidFill>
              </a:rPr>
              <a:t>financijska vrijednost zamjene fonda zgrada</a:t>
            </a:r>
          </a:p>
          <a:p>
            <a:pPr lvl="1" algn="just"/>
            <a:r>
              <a:rPr lang="hr-HR" sz="1800" dirty="0">
                <a:solidFill>
                  <a:schemeClr val="bg1">
                    <a:lumMod val="65000"/>
                  </a:schemeClr>
                </a:solidFill>
              </a:rPr>
              <a:t>broj stanovnika</a:t>
            </a:r>
          </a:p>
          <a:p>
            <a:pPr algn="just"/>
            <a:r>
              <a:rPr lang="hr-HR" dirty="0"/>
              <a:t>Oštetljivost (fizička)</a:t>
            </a:r>
          </a:p>
          <a:p>
            <a:pPr lvl="1" algn="just"/>
            <a:r>
              <a:rPr lang="hr-HR" sz="1800" dirty="0"/>
              <a:t>podložnost izloženih građevina učincima potresa (oštećenjima)</a:t>
            </a:r>
          </a:p>
          <a:p>
            <a:pPr lvl="1" algn="just"/>
            <a:r>
              <a:rPr lang="hr-HR" sz="1800" dirty="0"/>
              <a:t>opisuje se najčešće krivuljama vjerojatnosti oštećenja i krivuljama oštetljivosti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BE7D-D0E8-FBC3-5115-1B650B106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50641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7AEB9E-899E-87F8-1E04-9EA7BDA48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Elementi rizika od potresa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3BE7D-D0E8-FBC3-5115-1B650B106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Gradska četvrt Trešnjevka - sjever: procjena potresnog rizika</a:t>
            </a:r>
            <a:endParaRPr lang="hr-HR" dirty="0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AF82EEC-59CD-87F5-32BC-3117C1C97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639" y="1495108"/>
            <a:ext cx="5937733" cy="4826902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C53680-653E-D12E-138B-8DF8D1EC6EEA}"/>
              </a:ext>
            </a:extLst>
          </p:cNvPr>
          <p:cNvSpPr/>
          <p:nvPr/>
        </p:nvSpPr>
        <p:spPr bwMode="auto">
          <a:xfrm>
            <a:off x="3580768" y="4140403"/>
            <a:ext cx="2425011" cy="2294821"/>
          </a:xfrm>
          <a:prstGeom prst="rect">
            <a:avLst/>
          </a:prstGeom>
          <a:noFill/>
          <a:ln w="76200" cap="flat" cmpd="sng" algn="ctr">
            <a:solidFill>
              <a:srgbClr val="F5750B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lIns="91392" tIns="45696" rIns="91392" bIns="45696" anchor="ctr"/>
          <a:lstStyle/>
          <a:p>
            <a:pPr defTabSz="913916"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52677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LM Roman 12"/>
        <a:ea typeface=""/>
        <a:cs typeface=""/>
      </a:majorFont>
      <a:minorFont>
        <a:latin typeface="LM Roman 12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evel 5">
    <a:dk1>
      <a:srgbClr val="CC6600"/>
    </a:dk1>
    <a:lt1>
      <a:srgbClr val="FFFFFF"/>
    </a:lt1>
    <a:dk2>
      <a:srgbClr val="4A553B"/>
    </a:dk2>
    <a:lt2>
      <a:srgbClr val="FFBF1F"/>
    </a:lt2>
    <a:accent1>
      <a:srgbClr val="FFCC00"/>
    </a:accent1>
    <a:accent2>
      <a:srgbClr val="CC9900"/>
    </a:accent2>
    <a:accent3>
      <a:srgbClr val="B1B4AF"/>
    </a:accent3>
    <a:accent4>
      <a:srgbClr val="DADADA"/>
    </a:accent4>
    <a:accent5>
      <a:srgbClr val="FFE2AA"/>
    </a:accent5>
    <a:accent6>
      <a:srgbClr val="B98A00"/>
    </a:accent6>
    <a:hlink>
      <a:srgbClr val="669900"/>
    </a:hlink>
    <a:folHlink>
      <a:srgbClr val="A3A27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2389</Words>
  <Application>Microsoft Office PowerPoint</Application>
  <PresentationFormat>On-screen Show (4:3)</PresentationFormat>
  <Paragraphs>283</Paragraphs>
  <Slides>40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Arial Narrow</vt:lpstr>
      <vt:lpstr>Calibri</vt:lpstr>
      <vt:lpstr>LM Roman 12</vt:lpstr>
      <vt:lpstr>Verdana</vt:lpstr>
      <vt:lpstr>Wingdings</vt:lpstr>
      <vt:lpstr>1_Office Theme</vt:lpstr>
      <vt:lpstr>PowerPoint Presentation</vt:lpstr>
      <vt:lpstr>Uvod</vt:lpstr>
      <vt:lpstr>Uvod</vt:lpstr>
      <vt:lpstr>Uvod</vt:lpstr>
      <vt:lpstr>Uvod</vt:lpstr>
      <vt:lpstr>Uvod</vt:lpstr>
      <vt:lpstr>Uvod</vt:lpstr>
      <vt:lpstr>Uvod</vt:lpstr>
      <vt:lpstr>Uvod</vt:lpstr>
      <vt:lpstr>Prijedlog metodologije rizika od potresa</vt:lpstr>
      <vt:lpstr>Prijedlog metodologije rizika od potresa</vt:lpstr>
      <vt:lpstr>TESTNO PODRUČJE: uvod</vt:lpstr>
      <vt:lpstr>TESTNO PODRUČJE: potresna opasnost</vt:lpstr>
      <vt:lpstr>TESTNO PODRUČJE: potresna opasnost</vt:lpstr>
      <vt:lpstr>TESTNO PODRUČJE: potresna opasnost</vt:lpstr>
      <vt:lpstr>TESTNO PODRUČJE: potresna opasnost</vt:lpstr>
      <vt:lpstr>TESTNO PODRUČJE: izloženost</vt:lpstr>
      <vt:lpstr>TESTNO PODRUČJE: izloženost</vt:lpstr>
      <vt:lpstr>TESTNO PODRUČJE: izloženost</vt:lpstr>
      <vt:lpstr>TESTNO PODRUČJE: izloženost</vt:lpstr>
      <vt:lpstr>TESTNO PODRUČJE: izloženost</vt:lpstr>
      <vt:lpstr>TESTNO PODRUČJE: izloženost</vt:lpstr>
      <vt:lpstr>TESTNO PODRUČJE: izloženost</vt:lpstr>
      <vt:lpstr>TESTNO PODRUČJE: izloženost</vt:lpstr>
      <vt:lpstr>TESTNO PODRUČJE: izloženost</vt:lpstr>
      <vt:lpstr>TESTNO PODRUČJE: izloženost</vt:lpstr>
      <vt:lpstr>TESTNO PODRUČJE: izloženost</vt:lpstr>
      <vt:lpstr>TESTNO PODRUČJE: izloženost</vt:lpstr>
      <vt:lpstr>TESTNO PODRUČJE: oštetljivost</vt:lpstr>
      <vt:lpstr>TESTNO PODRUČJE: OŠTETLJIVOST</vt:lpstr>
      <vt:lpstr>TESTNO PODRUČJE: oštetljivost</vt:lpstr>
      <vt:lpstr>TESTNO PODRUČJE: PROCJENA rizika</vt:lpstr>
      <vt:lpstr>TESTNO PODRUČJE: PROCJENa rizika</vt:lpstr>
      <vt:lpstr>TESTNO PODRUČJE: PROCJENa rizika</vt:lpstr>
      <vt:lpstr>TESTNO PODRUČJE: PROCJENa rizika</vt:lpstr>
      <vt:lpstr>TESTNO PODRUČJE: PROCJENa rizika</vt:lpstr>
      <vt:lpstr>TESTNO PODRUČJE: PROCJENa rizika</vt:lpstr>
      <vt:lpstr>zaključak</vt:lpstr>
      <vt:lpstr>LITERATURA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2023-10-18T06:13:58Z</dcterms:created>
  <dcterms:modified xsi:type="dcterms:W3CDTF">2023-10-18T06:33:47Z</dcterms:modified>
</cp:coreProperties>
</file>